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94"/>
  </p:notesMasterIdLst>
  <p:handoutMasterIdLst>
    <p:handoutMasterId r:id="rId95"/>
  </p:handoutMasterIdLst>
  <p:sldIdLst>
    <p:sldId id="739" r:id="rId2"/>
    <p:sldId id="753" r:id="rId3"/>
    <p:sldId id="617" r:id="rId4"/>
    <p:sldId id="618" r:id="rId5"/>
    <p:sldId id="656" r:id="rId6"/>
    <p:sldId id="621" r:id="rId7"/>
    <p:sldId id="678" r:id="rId8"/>
    <p:sldId id="622" r:id="rId9"/>
    <p:sldId id="754" r:id="rId10"/>
    <p:sldId id="623" r:id="rId11"/>
    <p:sldId id="624" r:id="rId12"/>
    <p:sldId id="600" r:id="rId13"/>
    <p:sldId id="601" r:id="rId14"/>
    <p:sldId id="662" r:id="rId15"/>
    <p:sldId id="755" r:id="rId16"/>
    <p:sldId id="756" r:id="rId17"/>
    <p:sldId id="757" r:id="rId18"/>
    <p:sldId id="758" r:id="rId19"/>
    <p:sldId id="663" r:id="rId20"/>
    <p:sldId id="687" r:id="rId21"/>
    <p:sldId id="774" r:id="rId22"/>
    <p:sldId id="641" r:id="rId23"/>
    <p:sldId id="761" r:id="rId24"/>
    <p:sldId id="759" r:id="rId25"/>
    <p:sldId id="642" r:id="rId26"/>
    <p:sldId id="643" r:id="rId27"/>
    <p:sldId id="644" r:id="rId28"/>
    <p:sldId id="645" r:id="rId29"/>
    <p:sldId id="649" r:id="rId30"/>
    <p:sldId id="650" r:id="rId31"/>
    <p:sldId id="679" r:id="rId32"/>
    <p:sldId id="762" r:id="rId33"/>
    <p:sldId id="626" r:id="rId34"/>
    <p:sldId id="415" r:id="rId35"/>
    <p:sldId id="669" r:id="rId36"/>
    <p:sldId id="683" r:id="rId37"/>
    <p:sldId id="603" r:id="rId38"/>
    <p:sldId id="605" r:id="rId39"/>
    <p:sldId id="670" r:id="rId40"/>
    <p:sldId id="614" r:id="rId41"/>
    <p:sldId id="606" r:id="rId42"/>
    <p:sldId id="708" r:id="rId43"/>
    <p:sldId id="763" r:id="rId44"/>
    <p:sldId id="608" r:id="rId45"/>
    <p:sldId id="672" r:id="rId46"/>
    <p:sldId id="709" r:id="rId47"/>
    <p:sldId id="562" r:id="rId48"/>
    <p:sldId id="563" r:id="rId49"/>
    <p:sldId id="764" r:id="rId50"/>
    <p:sldId id="611" r:id="rId51"/>
    <p:sldId id="628" r:id="rId52"/>
    <p:sldId id="765" r:id="rId53"/>
    <p:sldId id="629" r:id="rId54"/>
    <p:sldId id="631" r:id="rId55"/>
    <p:sldId id="731" r:id="rId56"/>
    <p:sldId id="732" r:id="rId57"/>
    <p:sldId id="744" r:id="rId58"/>
    <p:sldId id="741" r:id="rId59"/>
    <p:sldId id="685" r:id="rId60"/>
    <p:sldId id="775" r:id="rId61"/>
    <p:sldId id="634" r:id="rId62"/>
    <p:sldId id="638" r:id="rId63"/>
    <p:sldId id="727" r:id="rId64"/>
    <p:sldId id="639" r:id="rId65"/>
    <p:sldId id="734" r:id="rId66"/>
    <p:sldId id="735" r:id="rId67"/>
    <p:sldId id="742" r:id="rId68"/>
    <p:sldId id="767" r:id="rId69"/>
    <p:sldId id="745" r:id="rId70"/>
    <p:sldId id="743" r:id="rId71"/>
    <p:sldId id="776" r:id="rId72"/>
    <p:sldId id="674" r:id="rId73"/>
    <p:sldId id="746" r:id="rId74"/>
    <p:sldId id="728" r:id="rId75"/>
    <p:sldId id="691" r:id="rId76"/>
    <p:sldId id="729" r:id="rId77"/>
    <p:sldId id="768" r:id="rId78"/>
    <p:sldId id="696" r:id="rId79"/>
    <p:sldId id="730" r:id="rId80"/>
    <p:sldId id="737" r:id="rId81"/>
    <p:sldId id="769" r:id="rId82"/>
    <p:sldId id="770" r:id="rId83"/>
    <p:sldId id="738" r:id="rId84"/>
    <p:sldId id="654" r:id="rId85"/>
    <p:sldId id="681" r:id="rId86"/>
    <p:sldId id="748" r:id="rId87"/>
    <p:sldId id="749" r:id="rId88"/>
    <p:sldId id="750" r:id="rId89"/>
    <p:sldId id="751" r:id="rId90"/>
    <p:sldId id="752" r:id="rId91"/>
    <p:sldId id="771" r:id="rId92"/>
    <p:sldId id="772" r:id="rId93"/>
  </p:sldIdLst>
  <p:sldSz cx="9144000" cy="6858000" type="screen4x3"/>
  <p:notesSz cx="6954838"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8000"/>
    <a:srgbClr val="33CC33"/>
    <a:srgbClr val="336600"/>
    <a:srgbClr val="6633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3" autoAdjust="0"/>
    <p:restoredTop sz="91600" autoAdjust="0"/>
  </p:normalViewPr>
  <p:slideViewPr>
    <p:cSldViewPr>
      <p:cViewPr varScale="1">
        <p:scale>
          <a:sx n="88" d="100"/>
          <a:sy n="88" d="100"/>
        </p:scale>
        <p:origin x="6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10" y="-10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277E9-70CB-4723-A955-FCE58BDBE9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21A509-5C87-4728-BB71-18E4B8375BAD}" type="pres">
      <dgm:prSet presAssocID="{9D1277E9-70CB-4723-A955-FCE58BDBE9B3}" presName="linear" presStyleCnt="0">
        <dgm:presLayoutVars>
          <dgm:animLvl val="lvl"/>
          <dgm:resizeHandles val="exact"/>
        </dgm:presLayoutVars>
      </dgm:prSet>
      <dgm:spPr/>
      <dgm:t>
        <a:bodyPr/>
        <a:lstStyle/>
        <a:p>
          <a:endParaRPr lang="en-US"/>
        </a:p>
      </dgm:t>
    </dgm:pt>
  </dgm:ptLst>
  <dgm:cxnLst>
    <dgm:cxn modelId="{21E7D4F1-B601-46E4-AE4C-7C31183E276E}" type="presOf" srcId="{9D1277E9-70CB-4723-A955-FCE58BDBE9B3}" destId="{5321A509-5C87-4728-BB71-18E4B8375BA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1277E9-70CB-4723-A955-FCE58BDBE9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21A509-5C87-4728-BB71-18E4B8375BAD}" type="pres">
      <dgm:prSet presAssocID="{9D1277E9-70CB-4723-A955-FCE58BDBE9B3}" presName="linear" presStyleCnt="0">
        <dgm:presLayoutVars>
          <dgm:animLvl val="lvl"/>
          <dgm:resizeHandles val="exact"/>
        </dgm:presLayoutVars>
      </dgm:prSet>
      <dgm:spPr/>
      <dgm:t>
        <a:bodyPr/>
        <a:lstStyle/>
        <a:p>
          <a:endParaRPr lang="en-US"/>
        </a:p>
      </dgm:t>
    </dgm:pt>
  </dgm:ptLst>
  <dgm:cxnLst>
    <dgm:cxn modelId="{11DA8562-FCDC-44BC-A7DE-5212A85EEC36}" type="presOf" srcId="{9D1277E9-70CB-4723-A955-FCE58BDBE9B3}" destId="{5321A509-5C87-4728-BB71-18E4B8375BA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t" anchorCtr="0" compatLnSpc="1">
            <a:prstTxWarp prst="textNoShape">
              <a:avLst/>
            </a:prstTxWarp>
          </a:bodyPr>
          <a:lstStyle>
            <a:lvl1pPr eaLnBrk="1" hangingPunct="1">
              <a:defRPr sz="1100"/>
            </a:lvl1pPr>
          </a:lstStyle>
          <a:p>
            <a:pPr>
              <a:defRPr/>
            </a:pPr>
            <a:r>
              <a:rPr lang="en-US" altLang="en-US" smtClean="0"/>
              <a:t>Building a Killer Lease - San Diego</a:t>
            </a:r>
            <a:endParaRPr lang="en-US" altLang="en-US"/>
          </a:p>
        </p:txBody>
      </p:sp>
      <p:sp>
        <p:nvSpPr>
          <p:cNvPr id="124931" name="Rectangle 3"/>
          <p:cNvSpPr>
            <a:spLocks noGrp="1" noChangeArrowheads="1"/>
          </p:cNvSpPr>
          <p:nvPr>
            <p:ph type="dt" sz="quarter" idx="1"/>
          </p:nvPr>
        </p:nvSpPr>
        <p:spPr bwMode="auto">
          <a:xfrm>
            <a:off x="3940445" y="0"/>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t" anchorCtr="0" compatLnSpc="1">
            <a:prstTxWarp prst="textNoShape">
              <a:avLst/>
            </a:prstTxWarp>
          </a:bodyPr>
          <a:lstStyle>
            <a:lvl1pPr algn="r" eaLnBrk="1" hangingPunct="1">
              <a:defRPr sz="1100"/>
            </a:lvl1pPr>
          </a:lstStyle>
          <a:p>
            <a:pPr>
              <a:defRPr/>
            </a:pPr>
            <a:fld id="{ABD9185D-2F9E-417A-A474-951FAAEBEFBD}" type="datetime1">
              <a:rPr lang="en-US" altLang="en-US" smtClean="0"/>
              <a:t>10/9/2018</a:t>
            </a:fld>
            <a:endParaRPr lang="en-US" altLang="en-US"/>
          </a:p>
        </p:txBody>
      </p:sp>
      <p:sp>
        <p:nvSpPr>
          <p:cNvPr id="124932" name="Rectangle 4"/>
          <p:cNvSpPr>
            <a:spLocks noGrp="1" noChangeArrowheads="1"/>
          </p:cNvSpPr>
          <p:nvPr>
            <p:ph type="ftr" sz="quarter" idx="2"/>
          </p:nvPr>
        </p:nvSpPr>
        <p:spPr bwMode="auto">
          <a:xfrm>
            <a:off x="0" y="8841738"/>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b" anchorCtr="0" compatLnSpc="1">
            <a:prstTxWarp prst="textNoShape">
              <a:avLst/>
            </a:prstTxWarp>
          </a:bodyPr>
          <a:lstStyle>
            <a:lvl1pPr eaLnBrk="1" hangingPunct="1">
              <a:defRPr sz="1100"/>
            </a:lvl1pPr>
          </a:lstStyle>
          <a:p>
            <a:pPr>
              <a:defRPr/>
            </a:pPr>
            <a:endParaRPr lang="en-US" altLang="en-US"/>
          </a:p>
        </p:txBody>
      </p:sp>
      <p:sp>
        <p:nvSpPr>
          <p:cNvPr id="124933" name="Rectangle 5"/>
          <p:cNvSpPr>
            <a:spLocks noGrp="1" noChangeArrowheads="1"/>
          </p:cNvSpPr>
          <p:nvPr>
            <p:ph type="sldNum" sz="quarter" idx="3"/>
          </p:nvPr>
        </p:nvSpPr>
        <p:spPr bwMode="auto">
          <a:xfrm>
            <a:off x="3940445" y="8841738"/>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b" anchorCtr="0" compatLnSpc="1">
            <a:prstTxWarp prst="textNoShape">
              <a:avLst/>
            </a:prstTxWarp>
          </a:bodyPr>
          <a:lstStyle>
            <a:lvl1pPr algn="r" eaLnBrk="1" hangingPunct="1">
              <a:defRPr sz="1100"/>
            </a:lvl1pPr>
          </a:lstStyle>
          <a:p>
            <a:pPr>
              <a:defRPr/>
            </a:pPr>
            <a:fld id="{5FB2FB05-E233-4A5B-AAAC-9C371307A996}" type="slidenum">
              <a:rPr lang="en-US" altLang="en-US"/>
              <a:pPr>
                <a:defRPr/>
              </a:pPr>
              <a:t>‹#›</a:t>
            </a:fld>
            <a:endParaRPr lang="en-US" altLang="en-US" dirty="0"/>
          </a:p>
        </p:txBody>
      </p:sp>
    </p:spTree>
    <p:extLst>
      <p:ext uri="{BB962C8B-B14F-4D97-AF65-F5344CB8AC3E}">
        <p14:creationId xmlns:p14="http://schemas.microsoft.com/office/powerpoint/2010/main" val="172531161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t" anchorCtr="0" compatLnSpc="1">
            <a:prstTxWarp prst="textNoShape">
              <a:avLst/>
            </a:prstTxWarp>
          </a:bodyPr>
          <a:lstStyle>
            <a:lvl1pPr eaLnBrk="1" hangingPunct="1">
              <a:defRPr sz="1100"/>
            </a:lvl1pPr>
          </a:lstStyle>
          <a:p>
            <a:pPr>
              <a:defRPr/>
            </a:pPr>
            <a:r>
              <a:rPr lang="en-US" altLang="en-US" smtClean="0"/>
              <a:t>Building a Killer Lease - San Diego</a:t>
            </a:r>
            <a:endParaRPr lang="en-US" altLang="en-US"/>
          </a:p>
        </p:txBody>
      </p:sp>
      <p:sp>
        <p:nvSpPr>
          <p:cNvPr id="11267" name="Rectangle 3"/>
          <p:cNvSpPr>
            <a:spLocks noGrp="1" noChangeArrowheads="1"/>
          </p:cNvSpPr>
          <p:nvPr>
            <p:ph type="dt" idx="1"/>
          </p:nvPr>
        </p:nvSpPr>
        <p:spPr bwMode="auto">
          <a:xfrm>
            <a:off x="3940445" y="0"/>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t" anchorCtr="0" compatLnSpc="1">
            <a:prstTxWarp prst="textNoShape">
              <a:avLst/>
            </a:prstTxWarp>
          </a:bodyPr>
          <a:lstStyle>
            <a:lvl1pPr algn="r" eaLnBrk="1" hangingPunct="1">
              <a:defRPr sz="1100"/>
            </a:lvl1pPr>
          </a:lstStyle>
          <a:p>
            <a:pPr>
              <a:defRPr/>
            </a:pPr>
            <a:fld id="{53B4AFA1-8F58-4CA2-82EA-CB7B7B5FC9E6}" type="datetime1">
              <a:rPr lang="en-US" altLang="en-US" smtClean="0"/>
              <a:t>10/9/2018</a:t>
            </a:fld>
            <a:endParaRPr lang="en-US" altLang="en-US"/>
          </a:p>
        </p:txBody>
      </p:sp>
      <p:sp>
        <p:nvSpPr>
          <p:cNvPr id="17412"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96114" y="4422459"/>
            <a:ext cx="5562610" cy="41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1270" name="Rectangle 6"/>
          <p:cNvSpPr>
            <a:spLocks noGrp="1" noChangeArrowheads="1"/>
          </p:cNvSpPr>
          <p:nvPr>
            <p:ph type="ftr" sz="quarter" idx="4"/>
          </p:nvPr>
        </p:nvSpPr>
        <p:spPr bwMode="auto">
          <a:xfrm>
            <a:off x="0" y="8841738"/>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b" anchorCtr="0" compatLnSpc="1">
            <a:prstTxWarp prst="textNoShape">
              <a:avLst/>
            </a:prstTxWarp>
          </a:bodyPr>
          <a:lstStyle>
            <a:lvl1pPr eaLnBrk="1" hangingPunct="1">
              <a:defRPr sz="1100"/>
            </a:lvl1pPr>
          </a:lstStyle>
          <a:p>
            <a:pPr>
              <a:defRPr/>
            </a:pPr>
            <a:endParaRPr lang="en-US" altLang="en-US"/>
          </a:p>
        </p:txBody>
      </p:sp>
      <p:sp>
        <p:nvSpPr>
          <p:cNvPr id="11271" name="Rectangle 7"/>
          <p:cNvSpPr>
            <a:spLocks noGrp="1" noChangeArrowheads="1"/>
          </p:cNvSpPr>
          <p:nvPr>
            <p:ph type="sldNum" sz="quarter" idx="5"/>
          </p:nvPr>
        </p:nvSpPr>
        <p:spPr bwMode="auto">
          <a:xfrm>
            <a:off x="3940445" y="8841738"/>
            <a:ext cx="3012819" cy="46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48" tIns="46574" rIns="93148" bIns="46574" numCol="1" anchor="b" anchorCtr="0" compatLnSpc="1">
            <a:prstTxWarp prst="textNoShape">
              <a:avLst/>
            </a:prstTxWarp>
          </a:bodyPr>
          <a:lstStyle>
            <a:lvl1pPr algn="r" eaLnBrk="1" hangingPunct="1">
              <a:defRPr sz="1100"/>
            </a:lvl1pPr>
          </a:lstStyle>
          <a:p>
            <a:pPr>
              <a:defRPr/>
            </a:pPr>
            <a:fld id="{79747549-892A-4610-8724-9F974F57E79C}" type="slidenum">
              <a:rPr lang="en-US" altLang="en-US"/>
              <a:pPr>
                <a:defRPr/>
              </a:pPr>
              <a:t>‹#›</a:t>
            </a:fld>
            <a:endParaRPr lang="en-US" altLang="en-US" dirty="0"/>
          </a:p>
        </p:txBody>
      </p:sp>
    </p:spTree>
    <p:extLst>
      <p:ext uri="{BB962C8B-B14F-4D97-AF65-F5344CB8AC3E}">
        <p14:creationId xmlns:p14="http://schemas.microsoft.com/office/powerpoint/2010/main" val="102348076"/>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1</a:t>
            </a:fld>
            <a:endParaRPr lang="en-US" altLang="en-US" dirty="0"/>
          </a:p>
        </p:txBody>
      </p:sp>
    </p:spTree>
    <p:extLst>
      <p:ext uri="{BB962C8B-B14F-4D97-AF65-F5344CB8AC3E}">
        <p14:creationId xmlns:p14="http://schemas.microsoft.com/office/powerpoint/2010/main" val="240498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challenge with Adhesion</a:t>
            </a:r>
            <a:r>
              <a:rPr lang="en-US" baseline="0" dirty="0" smtClean="0"/>
              <a:t> Contracts is that the courts know that </a:t>
            </a:r>
          </a:p>
          <a:p>
            <a:r>
              <a:rPr lang="en-US" baseline="0" dirty="0" smtClean="0"/>
              <a:t>Those in power often abuse the public in the writing of these contracts</a:t>
            </a:r>
          </a:p>
          <a:p>
            <a:r>
              <a:rPr lang="en-US" baseline="0" dirty="0" smtClean="0"/>
              <a:t>So …</a:t>
            </a:r>
            <a:r>
              <a:rPr lang="en-US" b="1" baseline="0" dirty="0" smtClean="0"/>
              <a:t>Click .. Consumer Protection laws are put in place to prevent abuses. </a:t>
            </a:r>
          </a:p>
          <a:p>
            <a:endParaRPr lang="en-US" b="1" baseline="0" dirty="0" smtClean="0"/>
          </a:p>
          <a:p>
            <a:r>
              <a:rPr lang="en-US" b="1" baseline="0" dirty="0" smtClean="0"/>
              <a:t>Click … Courts scrutinize to prevent oppressive or unconscionable terms</a:t>
            </a:r>
          </a:p>
          <a:p>
            <a:r>
              <a:rPr lang="en-US" b="1" baseline="0" dirty="0" smtClean="0"/>
              <a:t>And …. Click …. enforcement is questionable</a:t>
            </a:r>
          </a:p>
          <a:p>
            <a:endParaRPr lang="en-US" b="1" baseline="0" dirty="0" smtClean="0"/>
          </a:p>
          <a:p>
            <a:r>
              <a:rPr lang="en-US" b="1" baseline="0" dirty="0" smtClean="0"/>
              <a:t>Click … now a lease clearly is an Adhesion contract</a:t>
            </a:r>
          </a:p>
          <a:p>
            <a:r>
              <a:rPr lang="en-US" b="0" baseline="0" dirty="0" smtClean="0"/>
              <a:t>The owner has all the control</a:t>
            </a:r>
          </a:p>
          <a:p>
            <a:r>
              <a:rPr lang="en-US" b="0" baseline="0" dirty="0" smtClean="0"/>
              <a:t>The tenant has to sign or walk away</a:t>
            </a:r>
          </a:p>
          <a:p>
            <a:r>
              <a:rPr lang="en-US" b="0" baseline="0" dirty="0" smtClean="0"/>
              <a:t>And all the language is one-sided</a:t>
            </a:r>
          </a:p>
          <a:p>
            <a:endParaRPr lang="en-US" b="0" baseline="0" dirty="0" smtClean="0"/>
          </a:p>
          <a:p>
            <a:r>
              <a:rPr lang="en-US" b="0" baseline="0" dirty="0" smtClean="0"/>
              <a:t>If you’ve even wondered why judges ignore the terms of your lease in the courtroom </a:t>
            </a:r>
          </a:p>
          <a:p>
            <a:r>
              <a:rPr lang="en-US" b="0" baseline="0" dirty="0" smtClean="0"/>
              <a:t>And lean in the tenants favor with their decisions, it’s because they understand that</a:t>
            </a:r>
          </a:p>
          <a:p>
            <a:r>
              <a:rPr lang="en-US" b="0" baseline="0" dirty="0" smtClean="0"/>
              <a:t>It’s an Adhesion contract and the landlord wrote it in his favor… hoping he could enforce it. </a:t>
            </a:r>
          </a:p>
          <a:p>
            <a:endParaRPr lang="en-US" b="0" baseline="0" dirty="0" smtClean="0"/>
          </a:p>
          <a:p>
            <a:r>
              <a:rPr lang="en-US" b="0" baseline="0" dirty="0" smtClean="0"/>
              <a:t>You’d be making a mistake to think that … the tenant is an adult … so they should be </a:t>
            </a:r>
          </a:p>
          <a:p>
            <a:r>
              <a:rPr lang="en-US" b="0" baseline="0" dirty="0" smtClean="0"/>
              <a:t>Held to what they sign … you’d be wrong. The courts understand this and whiled a big</a:t>
            </a:r>
          </a:p>
          <a:p>
            <a:r>
              <a:rPr lang="en-US" b="0" baseline="0" dirty="0" smtClean="0"/>
              <a:t>Stick when it comes to forcing tenants to follow language that the landlord slipped into</a:t>
            </a:r>
          </a:p>
          <a:p>
            <a:r>
              <a:rPr lang="en-US" b="0" baseline="0" dirty="0" smtClean="0"/>
              <a:t>The lease Hoping for a good outcome. </a:t>
            </a:r>
          </a:p>
          <a:p>
            <a:r>
              <a:rPr lang="en-US" b="0" baseline="0" dirty="0" smtClean="0"/>
              <a:t>So, say all you want to say but understand that “thinking the tenant will be held to it is</a:t>
            </a:r>
          </a:p>
          <a:p>
            <a:r>
              <a:rPr lang="en-US" b="0" baseline="0" dirty="0" smtClean="0"/>
              <a:t>Fantasy.” </a:t>
            </a:r>
          </a:p>
          <a:p>
            <a:endParaRPr lang="en-US" b="0" baseline="0" dirty="0" smtClean="0"/>
          </a:p>
          <a:p>
            <a:endParaRPr lang="en-US" b="1" baseline="0" dirty="0" smtClean="0"/>
          </a:p>
          <a:p>
            <a:endParaRPr lang="en-US" b="1" baseline="0" dirty="0" smtClean="0"/>
          </a:p>
          <a:p>
            <a:endParaRPr lang="en-US" b="1" baseline="0"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10/9/2018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10</a:t>
            </a:fld>
            <a:endParaRPr lang="en-US" altLang="en-US" dirty="0"/>
          </a:p>
        </p:txBody>
      </p:sp>
    </p:spTree>
    <p:extLst>
      <p:ext uri="{BB962C8B-B14F-4D97-AF65-F5344CB8AC3E}">
        <p14:creationId xmlns:p14="http://schemas.microsoft.com/office/powerpoint/2010/main" val="349500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11</a:t>
            </a:fld>
            <a:endParaRPr lang="en-US" altLang="en-US" dirty="0"/>
          </a:p>
        </p:txBody>
      </p:sp>
    </p:spTree>
    <p:extLst>
      <p:ext uri="{BB962C8B-B14F-4D97-AF65-F5344CB8AC3E}">
        <p14:creationId xmlns:p14="http://schemas.microsoft.com/office/powerpoint/2010/main" val="137892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Judges</a:t>
            </a:r>
            <a:r>
              <a:rPr lang="en-US" baseline="0" dirty="0" smtClean="0"/>
              <a:t> know that … </a:t>
            </a:r>
            <a:r>
              <a:rPr lang="en-US" b="1" baseline="0" dirty="0" smtClean="0"/>
              <a:t>Click … The landlord has all the power</a:t>
            </a:r>
          </a:p>
          <a:p>
            <a:r>
              <a:rPr lang="en-US" b="1" baseline="0" dirty="0" smtClean="0"/>
              <a:t>Click .. The landlord has money to pay a hired gun </a:t>
            </a:r>
            <a:r>
              <a:rPr lang="en-US" baseline="0" dirty="0" smtClean="0"/>
              <a:t>to help him in his contractual position with the tenant</a:t>
            </a:r>
          </a:p>
          <a:p>
            <a:r>
              <a:rPr lang="en-US" baseline="0" dirty="0" smtClean="0"/>
              <a:t>So judges naturally are out to protect the tenant from what landlords and their managers are trying to do to them. </a:t>
            </a:r>
          </a:p>
          <a:p>
            <a:endParaRPr lang="en-US" baseline="0" dirty="0" smtClean="0"/>
          </a:p>
          <a:p>
            <a:r>
              <a:rPr lang="en-US" baseline="0" dirty="0" smtClean="0"/>
              <a:t>Now, Landlords are not alone in these consumer protection laws</a:t>
            </a:r>
          </a:p>
          <a:p>
            <a:r>
              <a:rPr lang="en-US" baseline="0" dirty="0" smtClean="0"/>
              <a:t>There are others in our society that are also under the protection of the courts for </a:t>
            </a:r>
          </a:p>
          <a:p>
            <a:r>
              <a:rPr lang="en-US" baseline="0" dirty="0" smtClean="0"/>
              <a:t>These Out Of Balance .. One sided relationship</a:t>
            </a:r>
          </a:p>
          <a:p>
            <a:r>
              <a:rPr lang="en-US" b="1" baseline="0" dirty="0" smtClean="0"/>
              <a:t>Click .. </a:t>
            </a:r>
            <a:r>
              <a:rPr lang="en-US" baseline="0" dirty="0" smtClean="0"/>
              <a:t>Now quickly go through the other relationships that need court protections</a:t>
            </a:r>
            <a:endParaRPr lang="en-US"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10/9/2018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12</a:t>
            </a:fld>
            <a:endParaRPr lang="en-US" altLang="en-US" dirty="0"/>
          </a:p>
        </p:txBody>
      </p:sp>
    </p:spTree>
    <p:extLst>
      <p:ext uri="{BB962C8B-B14F-4D97-AF65-F5344CB8AC3E}">
        <p14:creationId xmlns:p14="http://schemas.microsoft.com/office/powerpoint/2010/main" val="181238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13</a:t>
            </a:fld>
            <a:endParaRPr lang="en-US" altLang="en-US" dirty="0"/>
          </a:p>
        </p:txBody>
      </p:sp>
    </p:spTree>
    <p:extLst>
      <p:ext uri="{BB962C8B-B14F-4D97-AF65-F5344CB8AC3E}">
        <p14:creationId xmlns:p14="http://schemas.microsoft.com/office/powerpoint/2010/main" val="290347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56B83AC-91CD-4D14-AE8B-B334BB6BB424}" type="slidenum">
              <a:rPr lang="en-US" altLang="en-US" smtClean="0"/>
              <a:pPr/>
              <a:t>14</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z="1400" smtClean="0"/>
          </a:p>
        </p:txBody>
      </p:sp>
      <p:sp>
        <p:nvSpPr>
          <p:cNvPr id="542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09944-9F41-47EB-8408-1BFB3867E104}" type="datetime1">
              <a:rPr lang="en-US" altLang="en-US" smtClean="0"/>
              <a:t>10/9/2018</a:t>
            </a:fld>
            <a:endParaRPr lang="en-US" altLang="en-US" smtClean="0"/>
          </a:p>
        </p:txBody>
      </p:sp>
      <p:sp>
        <p:nvSpPr>
          <p:cNvPr id="542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159333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56B83AC-91CD-4D14-AE8B-B334BB6BB424}" type="slidenum">
              <a:rPr lang="en-US" altLang="en-US" smtClean="0"/>
              <a:pPr/>
              <a:t>15</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z="1400" smtClean="0"/>
          </a:p>
        </p:txBody>
      </p:sp>
      <p:sp>
        <p:nvSpPr>
          <p:cNvPr id="542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09944-9F41-47EB-8408-1BFB3867E104}" type="datetime1">
              <a:rPr lang="en-US" altLang="en-US" smtClean="0"/>
              <a:t>10/9/2018</a:t>
            </a:fld>
            <a:endParaRPr lang="en-US" altLang="en-US" smtClean="0"/>
          </a:p>
        </p:txBody>
      </p:sp>
      <p:sp>
        <p:nvSpPr>
          <p:cNvPr id="542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628738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56B83AC-91CD-4D14-AE8B-B334BB6BB424}" type="slidenum">
              <a:rPr lang="en-US" altLang="en-US" smtClean="0"/>
              <a:pPr/>
              <a:t>16</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z="1400" smtClean="0"/>
          </a:p>
        </p:txBody>
      </p:sp>
      <p:sp>
        <p:nvSpPr>
          <p:cNvPr id="542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09944-9F41-47EB-8408-1BFB3867E104}" type="datetime1">
              <a:rPr lang="en-US" altLang="en-US" smtClean="0"/>
              <a:t>10/9/2018</a:t>
            </a:fld>
            <a:endParaRPr lang="en-US" altLang="en-US" smtClean="0"/>
          </a:p>
        </p:txBody>
      </p:sp>
      <p:sp>
        <p:nvSpPr>
          <p:cNvPr id="542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388877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56B83AC-91CD-4D14-AE8B-B334BB6BB424}" type="slidenum">
              <a:rPr lang="en-US" altLang="en-US" smtClean="0"/>
              <a:pPr/>
              <a:t>17</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z="1400" smtClean="0"/>
          </a:p>
        </p:txBody>
      </p:sp>
      <p:sp>
        <p:nvSpPr>
          <p:cNvPr id="542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09944-9F41-47EB-8408-1BFB3867E104}" type="datetime1">
              <a:rPr lang="en-US" altLang="en-US" smtClean="0"/>
              <a:t>10/9/2018</a:t>
            </a:fld>
            <a:endParaRPr lang="en-US" altLang="en-US" smtClean="0"/>
          </a:p>
        </p:txBody>
      </p:sp>
      <p:sp>
        <p:nvSpPr>
          <p:cNvPr id="542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241142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B56B83AC-91CD-4D14-AE8B-B334BB6BB424}" type="slidenum">
              <a:rPr lang="en-US" altLang="en-US" smtClean="0"/>
              <a:pPr/>
              <a:t>18</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z="1400" smtClean="0"/>
          </a:p>
        </p:txBody>
      </p:sp>
      <p:sp>
        <p:nvSpPr>
          <p:cNvPr id="542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09944-9F41-47EB-8408-1BFB3867E104}" type="datetime1">
              <a:rPr lang="en-US" altLang="en-US" smtClean="0"/>
              <a:t>10/9/2018</a:t>
            </a:fld>
            <a:endParaRPr lang="en-US" altLang="en-US" smtClean="0"/>
          </a:p>
        </p:txBody>
      </p:sp>
      <p:sp>
        <p:nvSpPr>
          <p:cNvPr id="542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387556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29605C34-1CA3-472D-987B-3ECE57261F84}" type="slidenum">
              <a:rPr lang="en-US" altLang="en-US" smtClean="0"/>
              <a:pPr/>
              <a:t>19</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altLang="en-US" sz="1400" dirty="0" smtClean="0"/>
              <a:t>So</a:t>
            </a:r>
            <a:r>
              <a:rPr lang="en-US" altLang="en-US" sz="1400" b="1" dirty="0" smtClean="0"/>
              <a:t>,</a:t>
            </a:r>
            <a:r>
              <a:rPr lang="en-US" altLang="en-US" sz="1400" b="1" baseline="0" dirty="0" smtClean="0"/>
              <a:t> click … Government </a:t>
            </a:r>
            <a:r>
              <a:rPr lang="en-US" altLang="en-US" sz="1400" b="1" baseline="0" dirty="0" err="1" smtClean="0"/>
              <a:t>Regs</a:t>
            </a:r>
            <a:r>
              <a:rPr lang="en-US" altLang="en-US" sz="1400" b="1" baseline="0" dirty="0" smtClean="0"/>
              <a:t> establishes laws designated to ….</a:t>
            </a:r>
          </a:p>
          <a:p>
            <a:pPr eaLnBrk="1" hangingPunct="1"/>
            <a:r>
              <a:rPr lang="en-US" altLang="en-US" sz="1400" b="0" baseline="0" dirty="0" smtClean="0"/>
              <a:t>And .. </a:t>
            </a:r>
            <a:r>
              <a:rPr lang="en-US" altLang="en-US" sz="1400" b="1" baseline="0" dirty="0" smtClean="0"/>
              <a:t>Click … the courts know that tenants need defending from landlords and </a:t>
            </a:r>
          </a:p>
          <a:p>
            <a:pPr eaLnBrk="1" hangingPunct="1"/>
            <a:r>
              <a:rPr lang="en-US" altLang="en-US" sz="1400" b="1" baseline="0" dirty="0" smtClean="0"/>
              <a:t>Their hired guns.  </a:t>
            </a:r>
          </a:p>
          <a:p>
            <a:pPr eaLnBrk="1" hangingPunct="1"/>
            <a:endParaRPr lang="en-US" altLang="en-US" sz="1400" b="1" baseline="0" dirty="0" smtClean="0"/>
          </a:p>
          <a:p>
            <a:pPr eaLnBrk="1" hangingPunct="1"/>
            <a:r>
              <a:rPr lang="en-US" altLang="en-US" sz="1400" b="0" baseline="0" dirty="0" smtClean="0"/>
              <a:t>So stop putting things in your lease that you kind of know will give the judge </a:t>
            </a:r>
          </a:p>
          <a:p>
            <a:pPr eaLnBrk="1" hangingPunct="1"/>
            <a:r>
              <a:rPr lang="en-US" altLang="en-US" sz="1400" b="0" baseline="0" dirty="0" smtClean="0"/>
              <a:t>Heartburn when you get in court. It will work against you because the judge knows</a:t>
            </a:r>
          </a:p>
          <a:p>
            <a:pPr eaLnBrk="1" hangingPunct="1"/>
            <a:r>
              <a:rPr lang="en-US" altLang="en-US" sz="1400" b="0" baseline="0" dirty="0" smtClean="0"/>
              <a:t>There is no fairness in the lease .. It’s heavily weighted in the landlord favor and the </a:t>
            </a:r>
          </a:p>
          <a:p>
            <a:pPr eaLnBrk="1" hangingPunct="1"/>
            <a:r>
              <a:rPr lang="en-US" altLang="en-US" sz="1400" b="0" baseline="0" dirty="0" smtClean="0"/>
              <a:t>Judge see himself as the savior. </a:t>
            </a:r>
          </a:p>
          <a:p>
            <a:pPr eaLnBrk="1" hangingPunct="1"/>
            <a:endParaRPr lang="en-US" altLang="en-US" sz="1400" b="1" baseline="0" dirty="0" smtClean="0"/>
          </a:p>
          <a:p>
            <a:pPr eaLnBrk="1" hangingPunct="1"/>
            <a:endParaRPr lang="en-US" altLang="en-US" sz="1400" b="1" dirty="0" smtClean="0"/>
          </a:p>
        </p:txBody>
      </p:sp>
      <p:sp>
        <p:nvSpPr>
          <p:cNvPr id="56325"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AEAF1A-9C06-4BA9-8AA7-996B2C1B8240}" type="datetime1">
              <a:rPr lang="en-US" altLang="en-US" smtClean="0"/>
              <a:t>10/9/2018</a:t>
            </a:fld>
            <a:endParaRPr lang="en-US" altLang="en-US" smtClean="0"/>
          </a:p>
        </p:txBody>
      </p:sp>
      <p:sp>
        <p:nvSpPr>
          <p:cNvPr id="56326"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353609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a:t>
            </a:fld>
            <a:endParaRPr lang="en-US" altLang="en-US" dirty="0"/>
          </a:p>
        </p:txBody>
      </p:sp>
    </p:spTree>
    <p:extLst>
      <p:ext uri="{BB962C8B-B14F-4D97-AF65-F5344CB8AC3E}">
        <p14:creationId xmlns:p14="http://schemas.microsoft.com/office/powerpoint/2010/main" val="3909666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20</a:t>
            </a:fld>
            <a:endParaRPr lang="en-US" altLang="en-US" dirty="0"/>
          </a:p>
        </p:txBody>
      </p:sp>
    </p:spTree>
    <p:extLst>
      <p:ext uri="{BB962C8B-B14F-4D97-AF65-F5344CB8AC3E}">
        <p14:creationId xmlns:p14="http://schemas.microsoft.com/office/powerpoint/2010/main" val="150253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21</a:t>
            </a:fld>
            <a:endParaRPr lang="en-US" altLang="en-US" dirty="0"/>
          </a:p>
        </p:txBody>
      </p:sp>
    </p:spTree>
    <p:extLst>
      <p:ext uri="{BB962C8B-B14F-4D97-AF65-F5344CB8AC3E}">
        <p14:creationId xmlns:p14="http://schemas.microsoft.com/office/powerpoint/2010/main" val="145712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22</a:t>
            </a:fld>
            <a:endParaRPr lang="en-US" altLang="en-US" dirty="0"/>
          </a:p>
        </p:txBody>
      </p:sp>
    </p:spTree>
    <p:extLst>
      <p:ext uri="{BB962C8B-B14F-4D97-AF65-F5344CB8AC3E}">
        <p14:creationId xmlns:p14="http://schemas.microsoft.com/office/powerpoint/2010/main" val="2100865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23</a:t>
            </a:fld>
            <a:endParaRPr lang="en-US" altLang="en-US" dirty="0"/>
          </a:p>
        </p:txBody>
      </p:sp>
    </p:spTree>
    <p:extLst>
      <p:ext uri="{BB962C8B-B14F-4D97-AF65-F5344CB8AC3E}">
        <p14:creationId xmlns:p14="http://schemas.microsoft.com/office/powerpoint/2010/main" val="3700713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24</a:t>
            </a:fld>
            <a:endParaRPr lang="en-US" altLang="en-US" dirty="0"/>
          </a:p>
        </p:txBody>
      </p:sp>
    </p:spTree>
    <p:extLst>
      <p:ext uri="{BB962C8B-B14F-4D97-AF65-F5344CB8AC3E}">
        <p14:creationId xmlns:p14="http://schemas.microsoft.com/office/powerpoint/2010/main" val="628043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25</a:t>
            </a:fld>
            <a:endParaRPr lang="en-US" altLang="en-US" dirty="0"/>
          </a:p>
        </p:txBody>
      </p:sp>
    </p:spTree>
    <p:extLst>
      <p:ext uri="{BB962C8B-B14F-4D97-AF65-F5344CB8AC3E}">
        <p14:creationId xmlns:p14="http://schemas.microsoft.com/office/powerpoint/2010/main" val="2067356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26</a:t>
            </a:fld>
            <a:endParaRPr lang="en-US" altLang="en-US" dirty="0"/>
          </a:p>
        </p:txBody>
      </p:sp>
    </p:spTree>
    <p:extLst>
      <p:ext uri="{BB962C8B-B14F-4D97-AF65-F5344CB8AC3E}">
        <p14:creationId xmlns:p14="http://schemas.microsoft.com/office/powerpoint/2010/main" val="2595185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27</a:t>
            </a:fld>
            <a:endParaRPr lang="en-US" altLang="en-US" dirty="0"/>
          </a:p>
        </p:txBody>
      </p:sp>
    </p:spTree>
    <p:extLst>
      <p:ext uri="{BB962C8B-B14F-4D97-AF65-F5344CB8AC3E}">
        <p14:creationId xmlns:p14="http://schemas.microsoft.com/office/powerpoint/2010/main" val="1575634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28</a:t>
            </a:fld>
            <a:endParaRPr lang="en-US" altLang="en-US" dirty="0"/>
          </a:p>
        </p:txBody>
      </p:sp>
    </p:spTree>
    <p:extLst>
      <p:ext uri="{BB962C8B-B14F-4D97-AF65-F5344CB8AC3E}">
        <p14:creationId xmlns:p14="http://schemas.microsoft.com/office/powerpoint/2010/main" val="3428703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29</a:t>
            </a:fld>
            <a:endParaRPr lang="en-US" altLang="en-US" dirty="0"/>
          </a:p>
        </p:txBody>
      </p:sp>
    </p:spTree>
    <p:extLst>
      <p:ext uri="{BB962C8B-B14F-4D97-AF65-F5344CB8AC3E}">
        <p14:creationId xmlns:p14="http://schemas.microsoft.com/office/powerpoint/2010/main" val="283576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smtClean="0"/>
          </a:p>
        </p:txBody>
      </p:sp>
      <p:sp>
        <p:nvSpPr>
          <p:cNvPr id="22532" name="Header Placeholder 3"/>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
        <p:nvSpPr>
          <p:cNvPr id="22533" name="Date Placeholder 4"/>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3D7A21-8A30-4946-A92F-BDEED89AF758}" type="datetime1">
              <a:rPr lang="en-US" altLang="en-US" smtClean="0"/>
              <a:t>10/9/2018</a:t>
            </a:fld>
            <a:endParaRPr lang="en-US" altLang="en-US" smtClean="0"/>
          </a:p>
        </p:txBody>
      </p:sp>
      <p:sp>
        <p:nvSpPr>
          <p:cNvPr id="22534" name="Slide Number Placeholder 5"/>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028D53-53CB-4044-86F2-281AC1B2F1C1}" type="slidenum">
              <a:rPr lang="en-US" altLang="en-US" smtClean="0"/>
              <a:pPr/>
              <a:t>3</a:t>
            </a:fld>
            <a:endParaRPr lang="en-US" altLang="en-US" smtClean="0"/>
          </a:p>
        </p:txBody>
      </p:sp>
    </p:spTree>
    <p:extLst>
      <p:ext uri="{BB962C8B-B14F-4D97-AF65-F5344CB8AC3E}">
        <p14:creationId xmlns:p14="http://schemas.microsoft.com/office/powerpoint/2010/main" val="3538469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30</a:t>
            </a:fld>
            <a:endParaRPr lang="en-US" altLang="en-US" dirty="0"/>
          </a:p>
        </p:txBody>
      </p:sp>
    </p:spTree>
    <p:extLst>
      <p:ext uri="{BB962C8B-B14F-4D97-AF65-F5344CB8AC3E}">
        <p14:creationId xmlns:p14="http://schemas.microsoft.com/office/powerpoint/2010/main" val="15386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31</a:t>
            </a:fld>
            <a:endParaRPr lang="en-US" altLang="en-US" dirty="0"/>
          </a:p>
        </p:txBody>
      </p:sp>
    </p:spTree>
    <p:extLst>
      <p:ext uri="{BB962C8B-B14F-4D97-AF65-F5344CB8AC3E}">
        <p14:creationId xmlns:p14="http://schemas.microsoft.com/office/powerpoint/2010/main" val="4128534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32</a:t>
            </a:fld>
            <a:endParaRPr lang="en-US" altLang="en-US" dirty="0"/>
          </a:p>
        </p:txBody>
      </p:sp>
    </p:spTree>
    <p:extLst>
      <p:ext uri="{BB962C8B-B14F-4D97-AF65-F5344CB8AC3E}">
        <p14:creationId xmlns:p14="http://schemas.microsoft.com/office/powerpoint/2010/main" val="66026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US" altLang="en-US" dirty="0" smtClean="0"/>
              <a:t>OK</a:t>
            </a:r>
          </a:p>
          <a:p>
            <a:r>
              <a:rPr lang="en-US" altLang="en-US" dirty="0" smtClean="0"/>
              <a:t>We’re moving on to</a:t>
            </a:r>
            <a:r>
              <a:rPr lang="en-US" altLang="en-US" baseline="0" dirty="0" smtClean="0"/>
              <a:t> the second section </a:t>
            </a:r>
          </a:p>
          <a:p>
            <a:r>
              <a:rPr lang="en-US" altLang="en-US" b="1" baseline="0" dirty="0" smtClean="0"/>
              <a:t>Click .. Things you never put in your lease</a:t>
            </a:r>
            <a:endParaRPr lang="en-US" altLang="en-US" b="1" dirty="0" smtClean="0"/>
          </a:p>
        </p:txBody>
      </p:sp>
      <p:sp>
        <p:nvSpPr>
          <p:cNvPr id="90116" name="Header Placeholder 3"/>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
        <p:nvSpPr>
          <p:cNvPr id="90117" name="Date Placeholder 4"/>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E94966-D87C-4EDD-9EC7-CB91A9111A10}" type="datetime1">
              <a:rPr lang="en-US" altLang="en-US" smtClean="0"/>
              <a:t>10/9/2018</a:t>
            </a:fld>
            <a:endParaRPr lang="en-US" altLang="en-US" smtClean="0"/>
          </a:p>
        </p:txBody>
      </p:sp>
      <p:sp>
        <p:nvSpPr>
          <p:cNvPr id="90118" name="Slide Number Placeholder 5"/>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BEFDAD-FF0B-4089-9263-D3EFEF09DACA}" type="slidenum">
              <a:rPr lang="en-US" altLang="en-US" smtClean="0"/>
              <a:pPr/>
              <a:t>33</a:t>
            </a:fld>
            <a:endParaRPr lang="en-US" altLang="en-US" smtClean="0"/>
          </a:p>
        </p:txBody>
      </p:sp>
    </p:spTree>
    <p:extLst>
      <p:ext uri="{BB962C8B-B14F-4D97-AF65-F5344CB8AC3E}">
        <p14:creationId xmlns:p14="http://schemas.microsoft.com/office/powerpoint/2010/main" val="3702093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Click</a:t>
            </a:r>
            <a:r>
              <a:rPr lang="en-US" sz="1400" b="1" baseline="0" dirty="0" smtClean="0"/>
              <a:t> .. Number 1 … Things that put the tenant in harms way.</a:t>
            </a:r>
          </a:p>
          <a:p>
            <a:r>
              <a:rPr lang="en-US" sz="1400" baseline="0" dirty="0" smtClean="0"/>
              <a:t> It’s astounding to me what managers add to their leases w/out giving much Thought to the consequences.  Here are examples of we to often see. </a:t>
            </a:r>
          </a:p>
          <a:p>
            <a:r>
              <a:rPr lang="en-US" sz="1400" b="1" baseline="0" dirty="0" smtClean="0"/>
              <a:t>Click …. Tenant agrees to … Keep gutters clean … climb ladders</a:t>
            </a:r>
          </a:p>
          <a:p>
            <a:r>
              <a:rPr lang="en-US" sz="1400" dirty="0" smtClean="0"/>
              <a:t>I’m not sure it’s a smart thing to demand</a:t>
            </a:r>
            <a:r>
              <a:rPr lang="en-US" sz="1400" baseline="0" dirty="0" smtClean="0"/>
              <a:t> the tenant be responsible for Either climbing on the roof or a ladder to clean gutters. </a:t>
            </a:r>
          </a:p>
          <a:p>
            <a:r>
              <a:rPr lang="en-US" sz="1400" baseline="0" dirty="0" smtClean="0"/>
              <a:t>Tenants didn’t cause the leaves to clog up the gutters and I’m not sure You want to pay a defense attorney to defend that requirement when the </a:t>
            </a:r>
          </a:p>
          <a:p>
            <a:r>
              <a:rPr lang="en-US" sz="1400" baseline="0" dirty="0" smtClean="0"/>
              <a:t>Tenant falls off and is injured … Think about the possible outcome of this kind Of language. </a:t>
            </a:r>
          </a:p>
          <a:p>
            <a:r>
              <a:rPr lang="en-US" sz="1400" b="1" baseline="0" dirty="0" smtClean="0"/>
              <a:t>Click .. Tenant agrees to … Do all minor repairs or pay the first $50 of all maintenance</a:t>
            </a:r>
          </a:p>
          <a:p>
            <a:r>
              <a:rPr lang="en-US" sz="1400" dirty="0" smtClean="0"/>
              <a:t>Some state</a:t>
            </a:r>
            <a:r>
              <a:rPr lang="en-US" sz="1400" baseline="0" dirty="0" smtClean="0"/>
              <a:t> laws allow landlord and tenant to negotiate minor repairs but that doesn’t mean You should press your tenant to replace the electrical outlet that’s sparking, or reach into the Garbage disposal. Think through the possible consequences of that and imagine what that </a:t>
            </a:r>
          </a:p>
          <a:p>
            <a:r>
              <a:rPr lang="en-US" sz="1400" baseline="0" dirty="0" smtClean="0"/>
              <a:t>Lawsuit might look like when the watch maker comes out with one less finger. </a:t>
            </a:r>
          </a:p>
          <a:p>
            <a:endParaRPr lang="en-US" sz="1400" baseline="0" dirty="0" smtClean="0"/>
          </a:p>
          <a:p>
            <a:r>
              <a:rPr lang="en-US" sz="1400" b="1" baseline="0" dirty="0" smtClean="0"/>
              <a:t>Click .. Next slide … Tenant agrees to repair it if they broke it … or the sister language … </a:t>
            </a:r>
          </a:p>
          <a:p>
            <a:r>
              <a:rPr lang="en-US" sz="1400" baseline="0" dirty="0" smtClean="0"/>
              <a:t>It wasn’t broken at move in so they must have broken it .. And should fix it. Sounds ok on the surface .. Be an adult .. Take responsibility for what you break ..  I get it .. But as a practical matter Things Ware Out … seals deteriorate … mildew happens .. But judges don’t think tenants should do these repairs …. even if your lease says they will. </a:t>
            </a:r>
          </a:p>
          <a:p>
            <a:r>
              <a:rPr lang="en-US" sz="1400" baseline="0" dirty="0" smtClean="0"/>
              <a:t>Sometimes there is a baseball size hole in the window and probably someone did it But demanding the tenant repair it isn’t the smartest way to handle it. If someone Comes home late after to much drinking and puts their shoulder into the door to </a:t>
            </a:r>
          </a:p>
          <a:p>
            <a:r>
              <a:rPr lang="en-US" sz="1400" baseline="0" dirty="0" smtClean="0"/>
              <a:t>Get in … breaks the door frame and now you’re being called because the door Doesn’t lock. You can fold your arms and insist it wasn’t broken at move in but you Can‘t prove how it happened .. It doesn’t matter .. The judge is going to hold you Responsible for providing the tenant a safe place to keep their family so do the repair and argue later who’s going to pay for it. </a:t>
            </a:r>
          </a:p>
          <a:p>
            <a:endParaRPr lang="en-US" sz="1400" baseline="0" dirty="0" smtClean="0"/>
          </a:p>
          <a:p>
            <a:r>
              <a:rPr lang="en-US" sz="1400" baseline="0" dirty="0" smtClean="0"/>
              <a:t>To the judge .. </a:t>
            </a:r>
            <a:r>
              <a:rPr lang="en-US" sz="1400" b="1" baseline="0" dirty="0" smtClean="0"/>
              <a:t>Click .. Job 1 for the manager is the health and safety of the tenant</a:t>
            </a:r>
          </a:p>
          <a:p>
            <a:r>
              <a:rPr lang="en-US" sz="1400" b="1" baseline="0" dirty="0" smtClean="0"/>
              <a:t>Now .. Click .. That may put you in conflict with the owner </a:t>
            </a:r>
          </a:p>
          <a:p>
            <a:r>
              <a:rPr lang="en-US" sz="1400" b="1" baseline="0" dirty="0" smtClean="0"/>
              <a:t>But better off facing the owner than the judge. </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34</a:t>
            </a:fld>
            <a:endParaRPr lang="en-US" altLang="en-US" dirty="0"/>
          </a:p>
        </p:txBody>
      </p:sp>
    </p:spTree>
    <p:extLst>
      <p:ext uri="{BB962C8B-B14F-4D97-AF65-F5344CB8AC3E}">
        <p14:creationId xmlns:p14="http://schemas.microsoft.com/office/powerpoint/2010/main" val="2227118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35</a:t>
            </a:fld>
            <a:endParaRPr lang="en-US" altLang="en-US" dirty="0"/>
          </a:p>
        </p:txBody>
      </p:sp>
    </p:spTree>
    <p:extLst>
      <p:ext uri="{BB962C8B-B14F-4D97-AF65-F5344CB8AC3E}">
        <p14:creationId xmlns:p14="http://schemas.microsoft.com/office/powerpoint/2010/main" val="3132514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36</a:t>
            </a:fld>
            <a:endParaRPr lang="en-US" altLang="en-US" dirty="0"/>
          </a:p>
        </p:txBody>
      </p:sp>
    </p:spTree>
    <p:extLst>
      <p:ext uri="{BB962C8B-B14F-4D97-AF65-F5344CB8AC3E}">
        <p14:creationId xmlns:p14="http://schemas.microsoft.com/office/powerpoint/2010/main" val="362881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37</a:t>
            </a:fld>
            <a:endParaRPr lang="en-US" altLang="en-US" dirty="0"/>
          </a:p>
        </p:txBody>
      </p:sp>
    </p:spTree>
    <p:extLst>
      <p:ext uri="{BB962C8B-B14F-4D97-AF65-F5344CB8AC3E}">
        <p14:creationId xmlns:p14="http://schemas.microsoft.com/office/powerpoint/2010/main" val="3820367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38</a:t>
            </a:fld>
            <a:endParaRPr lang="en-US" altLang="en-US" dirty="0"/>
          </a:p>
        </p:txBody>
      </p:sp>
    </p:spTree>
    <p:extLst>
      <p:ext uri="{BB962C8B-B14F-4D97-AF65-F5344CB8AC3E}">
        <p14:creationId xmlns:p14="http://schemas.microsoft.com/office/powerpoint/2010/main" val="2676569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39</a:t>
            </a:fld>
            <a:endParaRPr lang="en-US" altLang="en-US" dirty="0"/>
          </a:p>
        </p:txBody>
      </p:sp>
    </p:spTree>
    <p:extLst>
      <p:ext uri="{BB962C8B-B14F-4D97-AF65-F5344CB8AC3E}">
        <p14:creationId xmlns:p14="http://schemas.microsoft.com/office/powerpoint/2010/main" val="159462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8688">
              <a:defRPr>
                <a:solidFill>
                  <a:schemeClr val="tx1"/>
                </a:solidFill>
                <a:latin typeface="Arial" panose="020B0604020202020204" pitchFamily="34" charset="0"/>
              </a:defRPr>
            </a:lvl1pPr>
            <a:lvl2pPr marL="741363" indent="-282575" defTabSz="928688">
              <a:defRPr>
                <a:solidFill>
                  <a:schemeClr val="tx1"/>
                </a:solidFill>
                <a:latin typeface="Arial" panose="020B0604020202020204" pitchFamily="34" charset="0"/>
              </a:defRPr>
            </a:lvl2pPr>
            <a:lvl3pPr marL="1139825" indent="-227013" defTabSz="928688">
              <a:defRPr>
                <a:solidFill>
                  <a:schemeClr val="tx1"/>
                </a:solidFill>
                <a:latin typeface="Arial" panose="020B0604020202020204" pitchFamily="34" charset="0"/>
              </a:defRPr>
            </a:lvl3pPr>
            <a:lvl4pPr marL="1597025" indent="-227013" defTabSz="928688">
              <a:defRPr>
                <a:solidFill>
                  <a:schemeClr val="tx1"/>
                </a:solidFill>
                <a:latin typeface="Arial" panose="020B0604020202020204" pitchFamily="34" charset="0"/>
              </a:defRPr>
            </a:lvl4pPr>
            <a:lvl5pPr marL="2054225" indent="-227013" defTabSz="928688">
              <a:defRPr>
                <a:solidFill>
                  <a:schemeClr val="tx1"/>
                </a:solidFill>
                <a:latin typeface="Arial" panose="020B0604020202020204" pitchFamily="34" charset="0"/>
              </a:defRPr>
            </a:lvl5pPr>
            <a:lvl6pPr marL="2511425" indent="-227013" defTabSz="928688" eaLnBrk="0" fontAlgn="base" hangingPunct="0">
              <a:spcBef>
                <a:spcPct val="0"/>
              </a:spcBef>
              <a:spcAft>
                <a:spcPct val="0"/>
              </a:spcAft>
              <a:defRPr>
                <a:solidFill>
                  <a:schemeClr val="tx1"/>
                </a:solidFill>
                <a:latin typeface="Arial" panose="020B0604020202020204" pitchFamily="34" charset="0"/>
              </a:defRPr>
            </a:lvl6pPr>
            <a:lvl7pPr marL="2968625" indent="-227013" defTabSz="928688" eaLnBrk="0" fontAlgn="base" hangingPunct="0">
              <a:spcBef>
                <a:spcPct val="0"/>
              </a:spcBef>
              <a:spcAft>
                <a:spcPct val="0"/>
              </a:spcAft>
              <a:defRPr>
                <a:solidFill>
                  <a:schemeClr val="tx1"/>
                </a:solidFill>
                <a:latin typeface="Arial" panose="020B0604020202020204" pitchFamily="34" charset="0"/>
              </a:defRPr>
            </a:lvl7pPr>
            <a:lvl8pPr marL="3425825" indent="-227013" defTabSz="928688" eaLnBrk="0" fontAlgn="base" hangingPunct="0">
              <a:spcBef>
                <a:spcPct val="0"/>
              </a:spcBef>
              <a:spcAft>
                <a:spcPct val="0"/>
              </a:spcAft>
              <a:defRPr>
                <a:solidFill>
                  <a:schemeClr val="tx1"/>
                </a:solidFill>
                <a:latin typeface="Arial" panose="020B0604020202020204" pitchFamily="34" charset="0"/>
              </a:defRPr>
            </a:lvl8pPr>
            <a:lvl9pPr marL="3883025" indent="-227013" defTabSz="928688" eaLnBrk="0" fontAlgn="base" hangingPunct="0">
              <a:spcBef>
                <a:spcPct val="0"/>
              </a:spcBef>
              <a:spcAft>
                <a:spcPct val="0"/>
              </a:spcAft>
              <a:defRPr>
                <a:solidFill>
                  <a:schemeClr val="tx1"/>
                </a:solidFill>
                <a:latin typeface="Arial" panose="020B0604020202020204" pitchFamily="34" charset="0"/>
              </a:defRPr>
            </a:lvl9pPr>
          </a:lstStyle>
          <a:p>
            <a:fld id="{0C3A90AD-B21E-4DC8-8FFA-854751C2F9C0}" type="slidenum">
              <a:rPr lang="en-US" altLang="en-US" smtClean="0"/>
              <a:pPr/>
              <a:t>4</a:t>
            </a:fld>
            <a:endParaRPr lang="en-US" altLang="en-US" smtClean="0"/>
          </a:p>
        </p:txBody>
      </p:sp>
      <p:sp>
        <p:nvSpPr>
          <p:cNvPr id="25603" name="Rectangle 7"/>
          <p:cNvSpPr txBox="1">
            <a:spLocks noGrp="1" noChangeArrowheads="1"/>
          </p:cNvSpPr>
          <p:nvPr/>
        </p:nvSpPr>
        <p:spPr bwMode="auto">
          <a:xfrm>
            <a:off x="3907372" y="8854455"/>
            <a:ext cx="299076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0" tIns="46797" rIns="93590" bIns="46797" anchor="b"/>
          <a:lstStyle>
            <a:lvl1pPr defTabSz="936625">
              <a:defRPr>
                <a:solidFill>
                  <a:schemeClr val="tx1"/>
                </a:solidFill>
                <a:latin typeface="Arial" panose="020B0604020202020204" pitchFamily="34" charset="0"/>
              </a:defRPr>
            </a:lvl1pPr>
            <a:lvl2pPr marL="741363" indent="-284163" defTabSz="936625">
              <a:defRPr>
                <a:solidFill>
                  <a:schemeClr val="tx1"/>
                </a:solidFill>
                <a:latin typeface="Arial" panose="020B0604020202020204" pitchFamily="34" charset="0"/>
              </a:defRPr>
            </a:lvl2pPr>
            <a:lvl3pPr marL="1143000" indent="-230188"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5813" indent="-228600" defTabSz="936625">
              <a:defRPr>
                <a:solidFill>
                  <a:schemeClr val="tx1"/>
                </a:solidFill>
                <a:latin typeface="Arial" panose="020B0604020202020204" pitchFamily="34" charset="0"/>
              </a:defRPr>
            </a:lvl5pPr>
            <a:lvl6pPr marL="2513013" indent="-228600" defTabSz="936625" eaLnBrk="0" fontAlgn="base" hangingPunct="0">
              <a:spcBef>
                <a:spcPct val="0"/>
              </a:spcBef>
              <a:spcAft>
                <a:spcPct val="0"/>
              </a:spcAft>
              <a:defRPr>
                <a:solidFill>
                  <a:schemeClr val="tx1"/>
                </a:solidFill>
                <a:latin typeface="Arial" panose="020B0604020202020204" pitchFamily="34" charset="0"/>
              </a:defRPr>
            </a:lvl6pPr>
            <a:lvl7pPr marL="2970213" indent="-228600" defTabSz="936625" eaLnBrk="0" fontAlgn="base" hangingPunct="0">
              <a:spcBef>
                <a:spcPct val="0"/>
              </a:spcBef>
              <a:spcAft>
                <a:spcPct val="0"/>
              </a:spcAft>
              <a:defRPr>
                <a:solidFill>
                  <a:schemeClr val="tx1"/>
                </a:solidFill>
                <a:latin typeface="Arial" panose="020B0604020202020204" pitchFamily="34" charset="0"/>
              </a:defRPr>
            </a:lvl7pPr>
            <a:lvl8pPr marL="3427413" indent="-228600" defTabSz="936625" eaLnBrk="0" fontAlgn="base" hangingPunct="0">
              <a:spcBef>
                <a:spcPct val="0"/>
              </a:spcBef>
              <a:spcAft>
                <a:spcPct val="0"/>
              </a:spcAft>
              <a:defRPr>
                <a:solidFill>
                  <a:schemeClr val="tx1"/>
                </a:solidFill>
                <a:latin typeface="Arial" panose="020B0604020202020204" pitchFamily="34" charset="0"/>
              </a:defRPr>
            </a:lvl8pPr>
            <a:lvl9pPr marL="3884613"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a:fld id="{BBC1F7B9-09AF-4CB8-9559-F997FAEB753F}" type="slidenum">
              <a:rPr lang="en-US" altLang="en-US" sz="1100"/>
              <a:pPr algn="r"/>
              <a:t>4</a:t>
            </a:fld>
            <a:endParaRPr lang="en-US" altLang="en-US" sz="1100"/>
          </a:p>
        </p:txBody>
      </p:sp>
      <p:sp>
        <p:nvSpPr>
          <p:cNvPr id="25604" name="Rectangle 2"/>
          <p:cNvSpPr>
            <a:spLocks noGrp="1" noRot="1" noChangeAspect="1" noChangeArrowheads="1" noTextEdit="1"/>
          </p:cNvSpPr>
          <p:nvPr>
            <p:ph type="sldImg"/>
          </p:nvPr>
        </p:nvSpPr>
        <p:spPr>
          <a:xfrm>
            <a:off x="1120775" y="701675"/>
            <a:ext cx="4657725" cy="3494088"/>
          </a:xfrm>
          <a:ln/>
        </p:spPr>
      </p:sp>
      <p:sp>
        <p:nvSpPr>
          <p:cNvPr id="25605" name="Rectangle 3"/>
          <p:cNvSpPr>
            <a:spLocks noGrp="1" noChangeArrowheads="1"/>
          </p:cNvSpPr>
          <p:nvPr>
            <p:ph type="body" idx="1"/>
          </p:nvPr>
        </p:nvSpPr>
        <p:spPr>
          <a:xfrm>
            <a:off x="689814" y="4427228"/>
            <a:ext cx="5520088" cy="4193546"/>
          </a:xfrm>
          <a:noFill/>
        </p:spPr>
        <p:txBody>
          <a:bodyPr lIns="93590" tIns="46797" rIns="93590" bIns="46797"/>
          <a:lstStyle/>
          <a:p>
            <a:pPr marL="227013" indent="-227013" eaLnBrk="1" hangingPunct="1"/>
            <a:endParaRPr lang="en-US" altLang="en-US" b="1" dirty="0" smtClean="0"/>
          </a:p>
        </p:txBody>
      </p:sp>
      <p:sp>
        <p:nvSpPr>
          <p:cNvPr id="25606"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E27DBB-44D1-4465-8150-2D76206D15F5}" type="datetime1">
              <a:rPr lang="en-US" altLang="en-US" smtClean="0"/>
              <a:t>10/9/2018</a:t>
            </a:fld>
            <a:endParaRPr lang="en-US" altLang="en-US" smtClean="0"/>
          </a:p>
        </p:txBody>
      </p:sp>
      <p:sp>
        <p:nvSpPr>
          <p:cNvPr id="25607"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1137607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40</a:t>
            </a:fld>
            <a:endParaRPr lang="en-US" altLang="en-US" dirty="0"/>
          </a:p>
        </p:txBody>
      </p:sp>
    </p:spTree>
    <p:extLst>
      <p:ext uri="{BB962C8B-B14F-4D97-AF65-F5344CB8AC3E}">
        <p14:creationId xmlns:p14="http://schemas.microsoft.com/office/powerpoint/2010/main" val="190442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41</a:t>
            </a:fld>
            <a:endParaRPr lang="en-US" altLang="en-US" dirty="0"/>
          </a:p>
        </p:txBody>
      </p:sp>
    </p:spTree>
    <p:extLst>
      <p:ext uri="{BB962C8B-B14F-4D97-AF65-F5344CB8AC3E}">
        <p14:creationId xmlns:p14="http://schemas.microsoft.com/office/powerpoint/2010/main" val="1263188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42</a:t>
            </a:fld>
            <a:endParaRPr lang="en-US" altLang="en-US" dirty="0"/>
          </a:p>
        </p:txBody>
      </p:sp>
    </p:spTree>
    <p:extLst>
      <p:ext uri="{BB962C8B-B14F-4D97-AF65-F5344CB8AC3E}">
        <p14:creationId xmlns:p14="http://schemas.microsoft.com/office/powerpoint/2010/main" val="2004523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43</a:t>
            </a:fld>
            <a:endParaRPr lang="en-US" altLang="en-US" dirty="0"/>
          </a:p>
        </p:txBody>
      </p:sp>
    </p:spTree>
    <p:extLst>
      <p:ext uri="{BB962C8B-B14F-4D97-AF65-F5344CB8AC3E}">
        <p14:creationId xmlns:p14="http://schemas.microsoft.com/office/powerpoint/2010/main" val="312075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Click … Don’t try to Bluff …. Click …. It tenant files Bankruptcy …. </a:t>
            </a:r>
          </a:p>
          <a:p>
            <a:r>
              <a:rPr lang="en-US" sz="1400" b="0" dirty="0" smtClean="0"/>
              <a:t>Believe it or not …. We found</a:t>
            </a:r>
            <a:r>
              <a:rPr lang="en-US" sz="1400" b="0" baseline="0" dirty="0" smtClean="0"/>
              <a:t> this in a State Association of Realtors Lease. You don’t have to be in real estate for more than a week to figure out that .. You Can’t Remove Peoples Rights Under Federal Law With Language In A Contract. It would be like saying … If Manager committed a fair housing violation tenant agrees not to file a claim. Nonsense. Judges kneejerk then they see this stuff and everything goes south from then on. </a:t>
            </a:r>
          </a:p>
          <a:p>
            <a:r>
              <a:rPr lang="en-US" sz="1400" b="0" baseline="0" dirty="0" smtClean="0"/>
              <a:t>Stop trying to smoke the tenant .. It’s an Adhesion Contract .. Stop doing stupid w this kind of language. </a:t>
            </a:r>
          </a:p>
          <a:p>
            <a:r>
              <a:rPr lang="en-US" sz="1400" b="0" baseline="0" dirty="0" smtClean="0"/>
              <a:t>Here are some other examples … </a:t>
            </a:r>
            <a:r>
              <a:rPr lang="en-US" sz="1400" b="1" baseline="0" dirty="0" smtClean="0"/>
              <a:t>Click .. If title changes the lease of void</a:t>
            </a:r>
            <a:r>
              <a:rPr lang="en-US" sz="1400" b="0" baseline="0" dirty="0" smtClean="0"/>
              <a:t> …. Nonsense … leases are title rights … so changes in title don’t void a lease … even if the lease says so.   </a:t>
            </a:r>
          </a:p>
          <a:p>
            <a:r>
              <a:rPr lang="en-US" sz="1400" b="0" baseline="0" dirty="0" smtClean="0"/>
              <a:t>Here’s another one .. </a:t>
            </a:r>
            <a:r>
              <a:rPr lang="en-US" sz="1400" b="1" baseline="0" dirty="0" smtClean="0"/>
              <a:t>Click … IF the tenant does .. So-and-so .. They automatically forfeit their security deposit. </a:t>
            </a:r>
            <a:r>
              <a:rPr lang="en-US" sz="1400" b="0" baseline="0" dirty="0" smtClean="0"/>
              <a:t>… you can put that kind of stuff in the lease but it won’t hold up …. and judges get cranky when they see that stuff. There is a default process you must go through to abscond with the tenants deposit … but it needs to include a written notice .. A right to cure … but  AUTOMATICALLY FORFET isn’t the way to do it. </a:t>
            </a:r>
          </a:p>
          <a:p>
            <a:r>
              <a:rPr lang="en-US" sz="1400" b="0" baseline="0" dirty="0" smtClean="0"/>
              <a:t>Remember this … </a:t>
            </a:r>
            <a:r>
              <a:rPr lang="en-US" sz="1400" b="1" baseline="0" dirty="0" smtClean="0"/>
              <a:t>Click .. Just because you say it .. Doesn’t make it true </a:t>
            </a:r>
            <a:r>
              <a:rPr lang="en-US" sz="1400" b="0" baseline="0" dirty="0" smtClean="0"/>
              <a:t>… Don’t  believe the baloney that .. The tenant is an adult and should be held to what they sign … that thinking doesn’t apply to Adhesion Contracts.</a:t>
            </a:r>
            <a:endParaRPr lang="en-US" sz="1400" b="0"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44</a:t>
            </a:fld>
            <a:endParaRPr lang="en-US" altLang="en-US" dirty="0"/>
          </a:p>
        </p:txBody>
      </p:sp>
    </p:spTree>
    <p:extLst>
      <p:ext uri="{BB962C8B-B14F-4D97-AF65-F5344CB8AC3E}">
        <p14:creationId xmlns:p14="http://schemas.microsoft.com/office/powerpoint/2010/main" val="3692673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45</a:t>
            </a:fld>
            <a:endParaRPr lang="en-US" altLang="en-US" dirty="0"/>
          </a:p>
        </p:txBody>
      </p:sp>
    </p:spTree>
    <p:extLst>
      <p:ext uri="{BB962C8B-B14F-4D97-AF65-F5344CB8AC3E}">
        <p14:creationId xmlns:p14="http://schemas.microsoft.com/office/powerpoint/2010/main" val="412872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46</a:t>
            </a:fld>
            <a:endParaRPr lang="en-US" altLang="en-US" dirty="0"/>
          </a:p>
        </p:txBody>
      </p:sp>
    </p:spTree>
    <p:extLst>
      <p:ext uri="{BB962C8B-B14F-4D97-AF65-F5344CB8AC3E}">
        <p14:creationId xmlns:p14="http://schemas.microsoft.com/office/powerpoint/2010/main" val="2773601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Number</a:t>
            </a:r>
            <a:r>
              <a:rPr lang="en-US" sz="1400" b="1" baseline="0" dirty="0" smtClean="0"/>
              <a:t> 4 .. Click … Be Fair to Both Parties</a:t>
            </a:r>
          </a:p>
          <a:p>
            <a:r>
              <a:rPr lang="en-US" sz="1400" baseline="0" dirty="0" smtClean="0"/>
              <a:t>We said this earlier … Judges are looking for FAIRNESS in Adhesion Contract. When the one writhing the contract goes overboard judges react in ways landlords won’t like very much. Here’s a common </a:t>
            </a:r>
            <a:r>
              <a:rPr lang="en-US" sz="1400" baseline="0" dirty="0" err="1" smtClean="0"/>
              <a:t>stip</a:t>
            </a:r>
            <a:r>
              <a:rPr lang="en-US" sz="1400" baseline="0" dirty="0" smtClean="0"/>
              <a:t> in most leases. </a:t>
            </a:r>
          </a:p>
          <a:p>
            <a:r>
              <a:rPr lang="en-US" sz="1400" b="1" baseline="0" dirty="0" smtClean="0"/>
              <a:t>Click …If the resident breaches the lease </a:t>
            </a:r>
            <a:r>
              <a:rPr lang="en-US" sz="1400" baseline="0" dirty="0" smtClean="0"/>
              <a:t>……. Now that would be ok if the same was true on the landlords side .. But what we saw recently from one large brokerage firm was this language </a:t>
            </a:r>
            <a:r>
              <a:rPr lang="en-US" sz="1400" b="1" baseline="0" dirty="0" smtClean="0"/>
              <a:t>….. Click … If management breaches </a:t>
            </a:r>
            <a:r>
              <a:rPr lang="en-US" sz="1400" baseline="0" dirty="0" smtClean="0"/>
              <a:t>….. . It doesn’t take a rocket scientist to figure out that this kind of effort to smoke the tenant is greatly fronded upon by the courts and they are likely to react in a retaliatory way in the tenants favor and rule way beyond what the landlord would have felt if they had been fair in their language. </a:t>
            </a:r>
          </a:p>
          <a:p>
            <a:r>
              <a:rPr lang="en-US" sz="1400" b="1" baseline="0" dirty="0" smtClean="0"/>
              <a:t>Click </a:t>
            </a:r>
            <a:r>
              <a:rPr lang="en-US" sz="1400" baseline="0" dirty="0" smtClean="0"/>
              <a:t>…. In the courtroom opposing council and judge use language like this …. </a:t>
            </a:r>
            <a:r>
              <a:rPr lang="en-US" sz="1400" b="1" baseline="0" dirty="0" smtClean="0"/>
              <a:t>Click … Unconscionable …click …  Egregious …click …  Against Public Policy   </a:t>
            </a:r>
          </a:p>
          <a:p>
            <a:r>
              <a:rPr lang="en-US" sz="1400" b="0" baseline="0" dirty="0" smtClean="0"/>
              <a:t>You don’t want them to be using this kind of language about Your Lease …  so Be Fair To All Parties …. Write this language in a way that your attorney can defend it in front of the judge. </a:t>
            </a:r>
            <a:endParaRPr lang="en-US" sz="1400" b="0"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47</a:t>
            </a:fld>
            <a:endParaRPr lang="en-US" altLang="en-US" dirty="0"/>
          </a:p>
        </p:txBody>
      </p:sp>
    </p:spTree>
    <p:extLst>
      <p:ext uri="{BB962C8B-B14F-4D97-AF65-F5344CB8AC3E}">
        <p14:creationId xmlns:p14="http://schemas.microsoft.com/office/powerpoint/2010/main" val="2664159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48</a:t>
            </a:fld>
            <a:endParaRPr lang="en-US" altLang="en-US" dirty="0"/>
          </a:p>
        </p:txBody>
      </p:sp>
    </p:spTree>
    <p:extLst>
      <p:ext uri="{BB962C8B-B14F-4D97-AF65-F5344CB8AC3E}">
        <p14:creationId xmlns:p14="http://schemas.microsoft.com/office/powerpoint/2010/main" val="544737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49</a:t>
            </a:fld>
            <a:endParaRPr lang="en-US" altLang="en-US" dirty="0"/>
          </a:p>
        </p:txBody>
      </p:sp>
    </p:spTree>
    <p:extLst>
      <p:ext uri="{BB962C8B-B14F-4D97-AF65-F5344CB8AC3E}">
        <p14:creationId xmlns:p14="http://schemas.microsoft.com/office/powerpoint/2010/main" val="322018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1363" indent="-282575">
              <a:defRPr>
                <a:solidFill>
                  <a:schemeClr val="tx1"/>
                </a:solidFill>
                <a:latin typeface="Arial" panose="020B0604020202020204" pitchFamily="34" charset="0"/>
              </a:defRPr>
            </a:lvl2pPr>
            <a:lvl3pPr marL="1139825" indent="-227013">
              <a:defRPr>
                <a:solidFill>
                  <a:schemeClr val="tx1"/>
                </a:solidFill>
                <a:latin typeface="Arial" panose="020B0604020202020204" pitchFamily="34" charset="0"/>
              </a:defRPr>
            </a:lvl3pPr>
            <a:lvl4pPr marL="1597025" indent="-227013">
              <a:defRPr>
                <a:solidFill>
                  <a:schemeClr val="tx1"/>
                </a:solidFill>
                <a:latin typeface="Arial" panose="020B0604020202020204" pitchFamily="34" charset="0"/>
              </a:defRPr>
            </a:lvl4pPr>
            <a:lvl5pPr marL="2054225" indent="-227013">
              <a:defRPr>
                <a:solidFill>
                  <a:schemeClr val="tx1"/>
                </a:solidFill>
                <a:latin typeface="Arial" panose="020B0604020202020204" pitchFamily="34" charset="0"/>
              </a:defRPr>
            </a:lvl5pPr>
            <a:lvl6pPr marL="2511425" indent="-227013" eaLnBrk="0" fontAlgn="base" hangingPunct="0">
              <a:spcBef>
                <a:spcPct val="0"/>
              </a:spcBef>
              <a:spcAft>
                <a:spcPct val="0"/>
              </a:spcAft>
              <a:defRPr>
                <a:solidFill>
                  <a:schemeClr val="tx1"/>
                </a:solidFill>
                <a:latin typeface="Arial" panose="020B0604020202020204" pitchFamily="34" charset="0"/>
              </a:defRPr>
            </a:lvl6pPr>
            <a:lvl7pPr marL="2968625" indent="-227013" eaLnBrk="0" fontAlgn="base" hangingPunct="0">
              <a:spcBef>
                <a:spcPct val="0"/>
              </a:spcBef>
              <a:spcAft>
                <a:spcPct val="0"/>
              </a:spcAft>
              <a:defRPr>
                <a:solidFill>
                  <a:schemeClr val="tx1"/>
                </a:solidFill>
                <a:latin typeface="Arial" panose="020B0604020202020204" pitchFamily="34" charset="0"/>
              </a:defRPr>
            </a:lvl7pPr>
            <a:lvl8pPr marL="3425825" indent="-227013" eaLnBrk="0" fontAlgn="base" hangingPunct="0">
              <a:spcBef>
                <a:spcPct val="0"/>
              </a:spcBef>
              <a:spcAft>
                <a:spcPct val="0"/>
              </a:spcAft>
              <a:defRPr>
                <a:solidFill>
                  <a:schemeClr val="tx1"/>
                </a:solidFill>
                <a:latin typeface="Arial" panose="020B0604020202020204" pitchFamily="34" charset="0"/>
              </a:defRPr>
            </a:lvl8pPr>
            <a:lvl9pPr marL="3883025" indent="-227013" eaLnBrk="0" fontAlgn="base" hangingPunct="0">
              <a:spcBef>
                <a:spcPct val="0"/>
              </a:spcBef>
              <a:spcAft>
                <a:spcPct val="0"/>
              </a:spcAft>
              <a:defRPr>
                <a:solidFill>
                  <a:schemeClr val="tx1"/>
                </a:solidFill>
                <a:latin typeface="Arial" panose="020B0604020202020204" pitchFamily="34" charset="0"/>
              </a:defRPr>
            </a:lvl9pPr>
          </a:lstStyle>
          <a:p>
            <a:fld id="{D80D4802-B621-4D29-962A-B8D7995C43BF}" type="slidenum">
              <a:rPr lang="en-US" altLang="en-US" smtClean="0"/>
              <a:pPr/>
              <a:t>5</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z="1400" smtClean="0"/>
          </a:p>
        </p:txBody>
      </p:sp>
      <p:sp>
        <p:nvSpPr>
          <p:cNvPr id="28677"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96E392-2F3F-4BA3-8552-ECA67210C476}" type="datetime1">
              <a:rPr lang="en-US" altLang="en-US" smtClean="0"/>
              <a:t>10/9/2018</a:t>
            </a:fld>
            <a:endParaRPr lang="en-US" altLang="en-US" smtClean="0"/>
          </a:p>
        </p:txBody>
      </p:sp>
      <p:sp>
        <p:nvSpPr>
          <p:cNvPr id="28678"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1124811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50</a:t>
            </a:fld>
            <a:endParaRPr lang="en-US" altLang="en-US" dirty="0"/>
          </a:p>
        </p:txBody>
      </p:sp>
    </p:spTree>
    <p:extLst>
      <p:ext uri="{BB962C8B-B14F-4D97-AF65-F5344CB8AC3E}">
        <p14:creationId xmlns:p14="http://schemas.microsoft.com/office/powerpoint/2010/main" val="3429979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Number 6 … Click … Stop Attaching Stuff</a:t>
            </a:r>
          </a:p>
          <a:p>
            <a:r>
              <a:rPr lang="en-US" sz="1400" b="0" dirty="0" smtClean="0"/>
              <a:t>On of the challenges</a:t>
            </a:r>
            <a:r>
              <a:rPr lang="en-US" sz="1400" b="0" baseline="0" dirty="0" smtClean="0"/>
              <a:t> defense lawyers have defending property managers is going into a courtroom defending a 40 page document made up of a 10 page lease with 6 …. </a:t>
            </a:r>
            <a:r>
              <a:rPr lang="en-US" sz="1400" b="1" baseline="0" dirty="0" smtClean="0"/>
              <a:t>Click …. Exhibits </a:t>
            </a:r>
            <a:r>
              <a:rPr lang="en-US" sz="1400" b="0" baseline="0" dirty="0" smtClean="0"/>
              <a:t>…. A … </a:t>
            </a:r>
            <a:r>
              <a:rPr lang="en-US" sz="1400" b="1" baseline="0" dirty="0" smtClean="0"/>
              <a:t>click … lead paint disclosure </a:t>
            </a:r>
            <a:r>
              <a:rPr lang="en-US" sz="1400" b="0" baseline="0" dirty="0" smtClean="0"/>
              <a:t>… a….  </a:t>
            </a:r>
            <a:r>
              <a:rPr lang="en-US" sz="1400" b="1" baseline="0" dirty="0" smtClean="0"/>
              <a:t>click …. Move in inspection and application </a:t>
            </a:r>
            <a:r>
              <a:rPr lang="en-US" sz="1400" b="0" baseline="0" dirty="0" smtClean="0"/>
              <a:t>..  A .. </a:t>
            </a:r>
            <a:r>
              <a:rPr lang="en-US" sz="1400" b="1" baseline="0" dirty="0" smtClean="0"/>
              <a:t>Click … tenant handbook </a:t>
            </a:r>
            <a:r>
              <a:rPr lang="en-US" sz="1400" b="0" baseline="0" dirty="0" smtClean="0"/>
              <a:t>…and three pages of … </a:t>
            </a:r>
            <a:r>
              <a:rPr lang="en-US" sz="1400" b="1" baseline="0" dirty="0" smtClean="0"/>
              <a:t>click  … house rules </a:t>
            </a:r>
            <a:r>
              <a:rPr lang="en-US" sz="1400" b="0" baseline="0" dirty="0" smtClean="0"/>
              <a:t>….  All attached hereto and made a part of the agreement by reference. </a:t>
            </a:r>
          </a:p>
          <a:p>
            <a:r>
              <a:rPr lang="en-US" sz="1400" b="0" baseline="0" dirty="0" smtClean="0"/>
              <a:t>This creates a </a:t>
            </a:r>
            <a:r>
              <a:rPr lang="en-US" sz="1400" b="0" baseline="0" dirty="0" err="1" smtClean="0"/>
              <a:t>hugh</a:t>
            </a:r>
            <a:r>
              <a:rPr lang="en-US" sz="1400" b="0" baseline="0" dirty="0" smtClean="0"/>
              <a:t> challenge because opposing council always attacks your documents first .. Then moves on to the real issue … Mold, Rodents, repairs .. Whatever it is you’re fighting about.  It’s almost impossible to defend 40 pages without finding inconsistencies, conflicts in language, things that are unclear …. You just make your lease .. </a:t>
            </a:r>
            <a:r>
              <a:rPr lang="en-US" sz="1400" b="1" baseline="0" dirty="0" smtClean="0"/>
              <a:t>Click … harder to defend. </a:t>
            </a:r>
            <a:r>
              <a:rPr lang="en-US" sz="1400" b="0" baseline="0" dirty="0" smtClean="0"/>
              <a:t>…. Attorneys want SIMPLE, CLEAN, SHORT .. And the more you add to it the harder it is to defend … so .. </a:t>
            </a:r>
            <a:r>
              <a:rPr lang="en-US" sz="1400" b="1" baseline="0" dirty="0" smtClean="0"/>
              <a:t>Click … STOP CONTRACTUALIZING EVERYTHING. </a:t>
            </a:r>
            <a:endParaRPr lang="en-US" sz="1400" b="1" dirty="0" smtClean="0"/>
          </a:p>
          <a:p>
            <a:endParaRPr lang="en-US" sz="1400"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51</a:t>
            </a:fld>
            <a:endParaRPr lang="en-US" altLang="en-US" dirty="0"/>
          </a:p>
        </p:txBody>
      </p:sp>
    </p:spTree>
    <p:extLst>
      <p:ext uri="{BB962C8B-B14F-4D97-AF65-F5344CB8AC3E}">
        <p14:creationId xmlns:p14="http://schemas.microsoft.com/office/powerpoint/2010/main" val="2709167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52</a:t>
            </a:fld>
            <a:endParaRPr lang="en-US" altLang="en-US" dirty="0"/>
          </a:p>
        </p:txBody>
      </p:sp>
    </p:spTree>
    <p:extLst>
      <p:ext uri="{BB962C8B-B14F-4D97-AF65-F5344CB8AC3E}">
        <p14:creationId xmlns:p14="http://schemas.microsoft.com/office/powerpoint/2010/main" val="2069565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53</a:t>
            </a:fld>
            <a:endParaRPr lang="en-US" altLang="en-US" dirty="0"/>
          </a:p>
        </p:txBody>
      </p:sp>
    </p:spTree>
    <p:extLst>
      <p:ext uri="{BB962C8B-B14F-4D97-AF65-F5344CB8AC3E}">
        <p14:creationId xmlns:p14="http://schemas.microsoft.com/office/powerpoint/2010/main" val="610130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Number 8 </a:t>
            </a:r>
            <a:r>
              <a:rPr lang="en-US" sz="1400" b="1" dirty="0" smtClean="0"/>
              <a:t>… Click … Signature Page Madness</a:t>
            </a:r>
          </a:p>
          <a:p>
            <a:r>
              <a:rPr lang="en-US" sz="1400" dirty="0" smtClean="0"/>
              <a:t>One of the challenges property managers have</a:t>
            </a:r>
            <a:r>
              <a:rPr lang="en-US" sz="1400" baseline="0" dirty="0" smtClean="0"/>
              <a:t> is that we get many of </a:t>
            </a:r>
            <a:r>
              <a:rPr lang="en-US" sz="1400" baseline="0" smtClean="0"/>
              <a:t>our documents </a:t>
            </a:r>
            <a:endParaRPr lang="en-US" sz="1400" dirty="0"/>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54</a:t>
            </a:fld>
            <a:endParaRPr lang="en-US" altLang="en-US" dirty="0"/>
          </a:p>
        </p:txBody>
      </p:sp>
    </p:spTree>
    <p:extLst>
      <p:ext uri="{BB962C8B-B14F-4D97-AF65-F5344CB8AC3E}">
        <p14:creationId xmlns:p14="http://schemas.microsoft.com/office/powerpoint/2010/main" val="4209223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3CF21-2D17-4496-85F3-1272669B9753}" type="slidenum">
              <a:rPr lang="en-US" smtClean="0"/>
              <a:t>55</a:t>
            </a:fld>
            <a:endParaRPr lang="en-US" dirty="0"/>
          </a:p>
        </p:txBody>
      </p:sp>
      <p:sp>
        <p:nvSpPr>
          <p:cNvPr id="5" name="Date Placeholder 4"/>
          <p:cNvSpPr>
            <a:spLocks noGrp="1"/>
          </p:cNvSpPr>
          <p:nvPr>
            <p:ph type="dt" idx="11"/>
          </p:nvPr>
        </p:nvSpPr>
        <p:spPr/>
        <p:txBody>
          <a:bodyPr/>
          <a:lstStyle/>
          <a:p>
            <a:fld id="{E64C3BFC-0E83-4259-A017-F152CA56C7CF}" type="datetime1">
              <a:rPr lang="en-US" smtClean="0"/>
              <a:t>10/9/2018</a:t>
            </a:fld>
            <a:endParaRPr lang="en-US" dirty="0"/>
          </a:p>
        </p:txBody>
      </p:sp>
      <p:sp>
        <p:nvSpPr>
          <p:cNvPr id="6" name="Header Placeholder 5"/>
          <p:cNvSpPr>
            <a:spLocks noGrp="1"/>
          </p:cNvSpPr>
          <p:nvPr>
            <p:ph type="hdr" sz="quarter" idx="12"/>
          </p:nvPr>
        </p:nvSpPr>
        <p:spPr/>
        <p:txBody>
          <a:bodyPr/>
          <a:lstStyle/>
          <a:p>
            <a:r>
              <a:rPr lang="en-US" smtClean="0"/>
              <a:t>Building a Killer Lease - San Diego</a:t>
            </a:r>
            <a:endParaRPr lang="en-US" dirty="0"/>
          </a:p>
        </p:txBody>
      </p:sp>
    </p:spTree>
    <p:extLst>
      <p:ext uri="{BB962C8B-B14F-4D97-AF65-F5344CB8AC3E}">
        <p14:creationId xmlns:p14="http://schemas.microsoft.com/office/powerpoint/2010/main" val="3896526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56</a:t>
            </a:fld>
            <a:endParaRPr lang="en-US" altLang="en-US" dirty="0"/>
          </a:p>
        </p:txBody>
      </p:sp>
    </p:spTree>
    <p:extLst>
      <p:ext uri="{BB962C8B-B14F-4D97-AF65-F5344CB8AC3E}">
        <p14:creationId xmlns:p14="http://schemas.microsoft.com/office/powerpoint/2010/main" val="1235512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F3CF21-2D17-4496-85F3-1272669B9753}" type="slidenum">
              <a:rPr lang="en-US" smtClean="0"/>
              <a:t>57</a:t>
            </a:fld>
            <a:endParaRPr lang="en-US" dirty="0"/>
          </a:p>
        </p:txBody>
      </p:sp>
      <p:sp>
        <p:nvSpPr>
          <p:cNvPr id="5" name="Date Placeholder 4"/>
          <p:cNvSpPr>
            <a:spLocks noGrp="1"/>
          </p:cNvSpPr>
          <p:nvPr>
            <p:ph type="dt" idx="11"/>
          </p:nvPr>
        </p:nvSpPr>
        <p:spPr/>
        <p:txBody>
          <a:bodyPr/>
          <a:lstStyle/>
          <a:p>
            <a:fld id="{E64C3BFC-0E83-4259-A017-F152CA56C7CF}" type="datetime1">
              <a:rPr lang="en-US" smtClean="0"/>
              <a:t>10/9/2018</a:t>
            </a:fld>
            <a:endParaRPr lang="en-US" dirty="0"/>
          </a:p>
        </p:txBody>
      </p:sp>
      <p:sp>
        <p:nvSpPr>
          <p:cNvPr id="6" name="Header Placeholder 5"/>
          <p:cNvSpPr>
            <a:spLocks noGrp="1"/>
          </p:cNvSpPr>
          <p:nvPr>
            <p:ph type="hdr" sz="quarter" idx="12"/>
          </p:nvPr>
        </p:nvSpPr>
        <p:spPr/>
        <p:txBody>
          <a:bodyPr/>
          <a:lstStyle/>
          <a:p>
            <a:r>
              <a:rPr lang="en-US" smtClean="0"/>
              <a:t>Building a Killer Lease - San Diego</a:t>
            </a:r>
            <a:endParaRPr lang="en-US" dirty="0"/>
          </a:p>
        </p:txBody>
      </p:sp>
    </p:spTree>
    <p:extLst>
      <p:ext uri="{BB962C8B-B14F-4D97-AF65-F5344CB8AC3E}">
        <p14:creationId xmlns:p14="http://schemas.microsoft.com/office/powerpoint/2010/main" val="3969784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58</a:t>
            </a:fld>
            <a:endParaRPr lang="en-US" altLang="en-US" dirty="0"/>
          </a:p>
        </p:txBody>
      </p:sp>
    </p:spTree>
    <p:extLst>
      <p:ext uri="{BB962C8B-B14F-4D97-AF65-F5344CB8AC3E}">
        <p14:creationId xmlns:p14="http://schemas.microsoft.com/office/powerpoint/2010/main" val="3361368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59</a:t>
            </a:fld>
            <a:endParaRPr lang="en-US" altLang="en-US" dirty="0"/>
          </a:p>
        </p:txBody>
      </p:sp>
    </p:spTree>
    <p:extLst>
      <p:ext uri="{BB962C8B-B14F-4D97-AF65-F5344CB8AC3E}">
        <p14:creationId xmlns:p14="http://schemas.microsoft.com/office/powerpoint/2010/main" val="158771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266825" y="1108075"/>
            <a:ext cx="3987800" cy="2992438"/>
          </a:xfrm>
          <a:ln/>
        </p:spPr>
      </p:sp>
      <p:sp>
        <p:nvSpPr>
          <p:cNvPr id="30723" name="Notes Placeholder 2"/>
          <p:cNvSpPr>
            <a:spLocks noGrp="1"/>
          </p:cNvSpPr>
          <p:nvPr>
            <p:ph type="body" idx="1"/>
          </p:nvPr>
        </p:nvSpPr>
        <p:spPr>
          <a:noFill/>
        </p:spPr>
        <p:txBody>
          <a:bodyPr/>
          <a:lstStyle/>
          <a:p>
            <a:endParaRPr lang="en-US" altLang="en-US" smtClean="0"/>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15963" indent="-274638">
              <a:defRPr>
                <a:solidFill>
                  <a:schemeClr val="tx1"/>
                </a:solidFill>
                <a:latin typeface="Arial" panose="020B0604020202020204" pitchFamily="34" charset="0"/>
              </a:defRPr>
            </a:lvl2pPr>
            <a:lvl3pPr marL="1101725" indent="-219075">
              <a:defRPr>
                <a:solidFill>
                  <a:schemeClr val="tx1"/>
                </a:solidFill>
                <a:latin typeface="Arial" panose="020B0604020202020204" pitchFamily="34" charset="0"/>
              </a:defRPr>
            </a:lvl3pPr>
            <a:lvl4pPr marL="1541463" indent="-219075">
              <a:defRPr>
                <a:solidFill>
                  <a:schemeClr val="tx1"/>
                </a:solidFill>
                <a:latin typeface="Arial" panose="020B0604020202020204" pitchFamily="34" charset="0"/>
              </a:defRPr>
            </a:lvl4pPr>
            <a:lvl5pPr marL="1982788" indent="-219075">
              <a:defRPr>
                <a:solidFill>
                  <a:schemeClr val="tx1"/>
                </a:solidFill>
                <a:latin typeface="Arial" panose="020B0604020202020204" pitchFamily="34" charset="0"/>
              </a:defRPr>
            </a:lvl5pPr>
            <a:lvl6pPr marL="2439988" indent="-219075" eaLnBrk="0" fontAlgn="base" hangingPunct="0">
              <a:spcBef>
                <a:spcPct val="0"/>
              </a:spcBef>
              <a:spcAft>
                <a:spcPct val="0"/>
              </a:spcAft>
              <a:defRPr>
                <a:solidFill>
                  <a:schemeClr val="tx1"/>
                </a:solidFill>
                <a:latin typeface="Arial" panose="020B0604020202020204" pitchFamily="34" charset="0"/>
              </a:defRPr>
            </a:lvl6pPr>
            <a:lvl7pPr marL="2897188" indent="-219075" eaLnBrk="0" fontAlgn="base" hangingPunct="0">
              <a:spcBef>
                <a:spcPct val="0"/>
              </a:spcBef>
              <a:spcAft>
                <a:spcPct val="0"/>
              </a:spcAft>
              <a:defRPr>
                <a:solidFill>
                  <a:schemeClr val="tx1"/>
                </a:solidFill>
                <a:latin typeface="Arial" panose="020B0604020202020204" pitchFamily="34" charset="0"/>
              </a:defRPr>
            </a:lvl7pPr>
            <a:lvl8pPr marL="3354388" indent="-219075" eaLnBrk="0" fontAlgn="base" hangingPunct="0">
              <a:spcBef>
                <a:spcPct val="0"/>
              </a:spcBef>
              <a:spcAft>
                <a:spcPct val="0"/>
              </a:spcAft>
              <a:defRPr>
                <a:solidFill>
                  <a:schemeClr val="tx1"/>
                </a:solidFill>
                <a:latin typeface="Arial" panose="020B0604020202020204" pitchFamily="34" charset="0"/>
              </a:defRPr>
            </a:lvl8pPr>
            <a:lvl9pPr marL="3811588" indent="-219075" eaLnBrk="0" fontAlgn="base" hangingPunct="0">
              <a:spcBef>
                <a:spcPct val="0"/>
              </a:spcBef>
              <a:spcAft>
                <a:spcPct val="0"/>
              </a:spcAft>
              <a:defRPr>
                <a:solidFill>
                  <a:schemeClr val="tx1"/>
                </a:solidFill>
                <a:latin typeface="Arial" panose="020B0604020202020204" pitchFamily="34" charset="0"/>
              </a:defRPr>
            </a:lvl9pPr>
          </a:lstStyle>
          <a:p>
            <a:fld id="{F6621044-26EC-4990-84E9-E47ADEBD904E}" type="slidenum">
              <a:rPr lang="en-US" altLang="en-US" smtClean="0"/>
              <a:pPr/>
              <a:t>6</a:t>
            </a:fld>
            <a:endParaRPr lang="en-US" altLang="en-US" smtClean="0"/>
          </a:p>
        </p:txBody>
      </p:sp>
      <p:sp>
        <p:nvSpPr>
          <p:cNvPr id="30725"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0A29BC-CBCB-457D-8745-A428B36C9066}" type="datetime1">
              <a:rPr lang="en-US" altLang="en-US" smtClean="0"/>
              <a:t>10/9/2018</a:t>
            </a:fld>
            <a:endParaRPr lang="en-US" altLang="en-US" smtClean="0"/>
          </a:p>
        </p:txBody>
      </p:sp>
      <p:sp>
        <p:nvSpPr>
          <p:cNvPr id="30726"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7595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60</a:t>
            </a:fld>
            <a:endParaRPr lang="en-US" altLang="en-US" dirty="0"/>
          </a:p>
        </p:txBody>
      </p:sp>
    </p:spTree>
    <p:extLst>
      <p:ext uri="{BB962C8B-B14F-4D97-AF65-F5344CB8AC3E}">
        <p14:creationId xmlns:p14="http://schemas.microsoft.com/office/powerpoint/2010/main" val="30583823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endParaRPr lang="en-US" altLang="en-US" smtClean="0"/>
          </a:p>
        </p:txBody>
      </p:sp>
      <p:sp>
        <p:nvSpPr>
          <p:cNvPr id="122884" name="Header Placeholder 3"/>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
        <p:nvSpPr>
          <p:cNvPr id="122885" name="Date Placeholder 4"/>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093BD-B831-40D8-9DED-3105669F1A38}" type="datetime1">
              <a:rPr lang="en-US" altLang="en-US" smtClean="0"/>
              <a:t>10/9/2018</a:t>
            </a:fld>
            <a:endParaRPr lang="en-US" altLang="en-US" smtClean="0"/>
          </a:p>
        </p:txBody>
      </p:sp>
      <p:sp>
        <p:nvSpPr>
          <p:cNvPr id="122886" name="Slide Number Placeholder 5"/>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D4DC5A-15C3-40F6-BEFD-42D5DF8CED22}" type="slidenum">
              <a:rPr lang="en-US" altLang="en-US" smtClean="0"/>
              <a:pPr/>
              <a:t>61</a:t>
            </a:fld>
            <a:endParaRPr lang="en-US" altLang="en-US" smtClean="0"/>
          </a:p>
        </p:txBody>
      </p:sp>
    </p:spTree>
    <p:extLst>
      <p:ext uri="{BB962C8B-B14F-4D97-AF65-F5344CB8AC3E}">
        <p14:creationId xmlns:p14="http://schemas.microsoft.com/office/powerpoint/2010/main" val="2452540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62</a:t>
            </a:fld>
            <a:endParaRPr lang="en-US" altLang="en-US" dirty="0"/>
          </a:p>
        </p:txBody>
      </p:sp>
    </p:spTree>
    <p:extLst>
      <p:ext uri="{BB962C8B-B14F-4D97-AF65-F5344CB8AC3E}">
        <p14:creationId xmlns:p14="http://schemas.microsoft.com/office/powerpoint/2010/main" val="622578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28688">
              <a:defRPr>
                <a:solidFill>
                  <a:schemeClr val="tx1"/>
                </a:solidFill>
                <a:latin typeface="Arial" panose="020B0604020202020204" pitchFamily="34" charset="0"/>
              </a:defRPr>
            </a:lvl1pPr>
            <a:lvl2pPr marL="739775" indent="-282575" defTabSz="928688">
              <a:defRPr>
                <a:solidFill>
                  <a:schemeClr val="tx1"/>
                </a:solidFill>
                <a:latin typeface="Arial" panose="020B0604020202020204" pitchFamily="34" charset="0"/>
              </a:defRPr>
            </a:lvl2pPr>
            <a:lvl3pPr marL="1139825" indent="-225425" defTabSz="928688">
              <a:defRPr>
                <a:solidFill>
                  <a:schemeClr val="tx1"/>
                </a:solidFill>
                <a:latin typeface="Arial" panose="020B0604020202020204" pitchFamily="34" charset="0"/>
              </a:defRPr>
            </a:lvl3pPr>
            <a:lvl4pPr marL="1597025" indent="-225425" defTabSz="928688">
              <a:defRPr>
                <a:solidFill>
                  <a:schemeClr val="tx1"/>
                </a:solidFill>
                <a:latin typeface="Arial" panose="020B0604020202020204" pitchFamily="34" charset="0"/>
              </a:defRPr>
            </a:lvl4pPr>
            <a:lvl5pPr marL="2054225" indent="-225425" defTabSz="928688">
              <a:defRPr>
                <a:solidFill>
                  <a:schemeClr val="tx1"/>
                </a:solidFill>
                <a:latin typeface="Arial" panose="020B0604020202020204" pitchFamily="34" charset="0"/>
              </a:defRPr>
            </a:lvl5pPr>
            <a:lvl6pPr marL="2511425" indent="-225425" defTabSz="928688" eaLnBrk="0" fontAlgn="base" hangingPunct="0">
              <a:spcBef>
                <a:spcPct val="0"/>
              </a:spcBef>
              <a:spcAft>
                <a:spcPct val="0"/>
              </a:spcAft>
              <a:defRPr>
                <a:solidFill>
                  <a:schemeClr val="tx1"/>
                </a:solidFill>
                <a:latin typeface="Arial" panose="020B0604020202020204" pitchFamily="34" charset="0"/>
              </a:defRPr>
            </a:lvl6pPr>
            <a:lvl7pPr marL="2968625" indent="-225425" defTabSz="928688" eaLnBrk="0" fontAlgn="base" hangingPunct="0">
              <a:spcBef>
                <a:spcPct val="0"/>
              </a:spcBef>
              <a:spcAft>
                <a:spcPct val="0"/>
              </a:spcAft>
              <a:defRPr>
                <a:solidFill>
                  <a:schemeClr val="tx1"/>
                </a:solidFill>
                <a:latin typeface="Arial" panose="020B0604020202020204" pitchFamily="34" charset="0"/>
              </a:defRPr>
            </a:lvl7pPr>
            <a:lvl8pPr marL="3425825" indent="-225425" defTabSz="928688" eaLnBrk="0" fontAlgn="base" hangingPunct="0">
              <a:spcBef>
                <a:spcPct val="0"/>
              </a:spcBef>
              <a:spcAft>
                <a:spcPct val="0"/>
              </a:spcAft>
              <a:defRPr>
                <a:solidFill>
                  <a:schemeClr val="tx1"/>
                </a:solidFill>
                <a:latin typeface="Arial" panose="020B0604020202020204" pitchFamily="34" charset="0"/>
              </a:defRPr>
            </a:lvl8pPr>
            <a:lvl9pPr marL="3883025" indent="-225425" defTabSz="928688" eaLnBrk="0" fontAlgn="base" hangingPunct="0">
              <a:spcBef>
                <a:spcPct val="0"/>
              </a:spcBef>
              <a:spcAft>
                <a:spcPct val="0"/>
              </a:spcAft>
              <a:defRPr>
                <a:solidFill>
                  <a:schemeClr val="tx1"/>
                </a:solidFill>
                <a:latin typeface="Arial" panose="020B0604020202020204" pitchFamily="34" charset="0"/>
              </a:defRPr>
            </a:lvl9pPr>
          </a:lstStyle>
          <a:p>
            <a:fld id="{9082DF57-11EE-4DB6-B56F-3095ACA8CB05}" type="slidenum">
              <a:rPr lang="en-US" altLang="en-US" smtClean="0"/>
              <a:pPr/>
              <a:t>63</a:t>
            </a:fld>
            <a:endParaRPr lang="en-US" altLang="en-US" smtClean="0"/>
          </a:p>
        </p:txBody>
      </p:sp>
      <p:sp>
        <p:nvSpPr>
          <p:cNvPr id="21507" name="Rectangle 7"/>
          <p:cNvSpPr txBox="1">
            <a:spLocks noGrp="1" noChangeArrowheads="1"/>
          </p:cNvSpPr>
          <p:nvPr/>
        </p:nvSpPr>
        <p:spPr bwMode="auto">
          <a:xfrm>
            <a:off x="3907372" y="8854455"/>
            <a:ext cx="299076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7" tIns="46795" rIns="93587" bIns="46795" anchor="b"/>
          <a:lstStyle>
            <a:lvl1pPr defTabSz="936625">
              <a:defRPr>
                <a:solidFill>
                  <a:schemeClr val="tx1"/>
                </a:solidFill>
                <a:latin typeface="Arial" panose="020B0604020202020204" pitchFamily="34" charset="0"/>
              </a:defRPr>
            </a:lvl1pPr>
            <a:lvl2pPr marL="741363" indent="-284163" defTabSz="936625">
              <a:defRPr>
                <a:solidFill>
                  <a:schemeClr val="tx1"/>
                </a:solidFill>
                <a:latin typeface="Arial" panose="020B0604020202020204" pitchFamily="34" charset="0"/>
              </a:defRPr>
            </a:lvl2pPr>
            <a:lvl3pPr marL="1143000" indent="-230188"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5813" indent="-228600" defTabSz="936625">
              <a:defRPr>
                <a:solidFill>
                  <a:schemeClr val="tx1"/>
                </a:solidFill>
                <a:latin typeface="Arial" panose="020B0604020202020204" pitchFamily="34" charset="0"/>
              </a:defRPr>
            </a:lvl5pPr>
            <a:lvl6pPr marL="2513013" indent="-228600" defTabSz="936625" eaLnBrk="0" fontAlgn="base" hangingPunct="0">
              <a:spcBef>
                <a:spcPct val="0"/>
              </a:spcBef>
              <a:spcAft>
                <a:spcPct val="0"/>
              </a:spcAft>
              <a:defRPr>
                <a:solidFill>
                  <a:schemeClr val="tx1"/>
                </a:solidFill>
                <a:latin typeface="Arial" panose="020B0604020202020204" pitchFamily="34" charset="0"/>
              </a:defRPr>
            </a:lvl6pPr>
            <a:lvl7pPr marL="2970213" indent="-228600" defTabSz="936625" eaLnBrk="0" fontAlgn="base" hangingPunct="0">
              <a:spcBef>
                <a:spcPct val="0"/>
              </a:spcBef>
              <a:spcAft>
                <a:spcPct val="0"/>
              </a:spcAft>
              <a:defRPr>
                <a:solidFill>
                  <a:schemeClr val="tx1"/>
                </a:solidFill>
                <a:latin typeface="Arial" panose="020B0604020202020204" pitchFamily="34" charset="0"/>
              </a:defRPr>
            </a:lvl7pPr>
            <a:lvl8pPr marL="3427413" indent="-228600" defTabSz="936625" eaLnBrk="0" fontAlgn="base" hangingPunct="0">
              <a:spcBef>
                <a:spcPct val="0"/>
              </a:spcBef>
              <a:spcAft>
                <a:spcPct val="0"/>
              </a:spcAft>
              <a:defRPr>
                <a:solidFill>
                  <a:schemeClr val="tx1"/>
                </a:solidFill>
                <a:latin typeface="Arial" panose="020B0604020202020204" pitchFamily="34" charset="0"/>
              </a:defRPr>
            </a:lvl8pPr>
            <a:lvl9pPr marL="3884613"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a:fld id="{F0CC7A0C-4CAE-4405-BD51-CDA32F1403D9}" type="slidenum">
              <a:rPr lang="en-US" altLang="en-US" sz="1200"/>
              <a:pPr algn="r"/>
              <a:t>63</a:t>
            </a:fld>
            <a:endParaRPr lang="en-US" altLang="en-US" sz="1200"/>
          </a:p>
        </p:txBody>
      </p:sp>
      <p:sp>
        <p:nvSpPr>
          <p:cNvPr id="21508" name="Rectangle 2"/>
          <p:cNvSpPr>
            <a:spLocks noGrp="1" noRot="1" noChangeAspect="1" noChangeArrowheads="1" noTextEdit="1"/>
          </p:cNvSpPr>
          <p:nvPr>
            <p:ph type="sldImg"/>
          </p:nvPr>
        </p:nvSpPr>
        <p:spPr>
          <a:xfrm>
            <a:off x="1122363" y="701675"/>
            <a:ext cx="4657725" cy="3494088"/>
          </a:xfrm>
          <a:ln/>
        </p:spPr>
      </p:sp>
      <p:sp>
        <p:nvSpPr>
          <p:cNvPr id="21509" name="Rectangle 3"/>
          <p:cNvSpPr>
            <a:spLocks noGrp="1" noChangeArrowheads="1"/>
          </p:cNvSpPr>
          <p:nvPr>
            <p:ph type="body" idx="1"/>
          </p:nvPr>
        </p:nvSpPr>
        <p:spPr>
          <a:xfrm>
            <a:off x="689814" y="4427228"/>
            <a:ext cx="5520088" cy="4193546"/>
          </a:xfrm>
          <a:noFill/>
        </p:spPr>
        <p:txBody>
          <a:bodyPr lIns="93587" tIns="46795" rIns="93587" bIns="46795"/>
          <a:lstStyle/>
          <a:p>
            <a:pPr eaLnBrk="1" hangingPunct="1">
              <a:lnSpc>
                <a:spcPct val="80000"/>
              </a:lnSpc>
            </a:pPr>
            <a:endParaRPr lang="en-US" altLang="en-US" dirty="0" smtClean="0"/>
          </a:p>
        </p:txBody>
      </p:sp>
    </p:spTree>
    <p:extLst>
      <p:ext uri="{BB962C8B-B14F-4D97-AF65-F5344CB8AC3E}">
        <p14:creationId xmlns:p14="http://schemas.microsoft.com/office/powerpoint/2010/main" val="32235852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64</a:t>
            </a:fld>
            <a:endParaRPr lang="en-US" altLang="en-US" dirty="0"/>
          </a:p>
        </p:txBody>
      </p:sp>
    </p:spTree>
    <p:extLst>
      <p:ext uri="{BB962C8B-B14F-4D97-AF65-F5344CB8AC3E}">
        <p14:creationId xmlns:p14="http://schemas.microsoft.com/office/powerpoint/2010/main" val="3290538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65</a:t>
            </a:fld>
            <a:endParaRPr lang="en-US" altLang="en-US" dirty="0"/>
          </a:p>
        </p:txBody>
      </p:sp>
    </p:spTree>
    <p:extLst>
      <p:ext uri="{BB962C8B-B14F-4D97-AF65-F5344CB8AC3E}">
        <p14:creationId xmlns:p14="http://schemas.microsoft.com/office/powerpoint/2010/main" val="5482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66</a:t>
            </a:fld>
            <a:endParaRPr lang="en-US" altLang="en-US" dirty="0"/>
          </a:p>
        </p:txBody>
      </p:sp>
    </p:spTree>
    <p:extLst>
      <p:ext uri="{BB962C8B-B14F-4D97-AF65-F5344CB8AC3E}">
        <p14:creationId xmlns:p14="http://schemas.microsoft.com/office/powerpoint/2010/main" val="40109238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67</a:t>
            </a:fld>
            <a:endParaRPr lang="en-US" altLang="en-US" dirty="0"/>
          </a:p>
        </p:txBody>
      </p:sp>
    </p:spTree>
    <p:extLst>
      <p:ext uri="{BB962C8B-B14F-4D97-AF65-F5344CB8AC3E}">
        <p14:creationId xmlns:p14="http://schemas.microsoft.com/office/powerpoint/2010/main" val="17099578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68</a:t>
            </a:fld>
            <a:endParaRPr lang="en-US" altLang="en-US" dirty="0"/>
          </a:p>
        </p:txBody>
      </p:sp>
    </p:spTree>
    <p:extLst>
      <p:ext uri="{BB962C8B-B14F-4D97-AF65-F5344CB8AC3E}">
        <p14:creationId xmlns:p14="http://schemas.microsoft.com/office/powerpoint/2010/main" val="3667026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69</a:t>
            </a:fld>
            <a:endParaRPr lang="en-US" altLang="en-US" dirty="0"/>
          </a:p>
        </p:txBody>
      </p:sp>
    </p:spTree>
    <p:extLst>
      <p:ext uri="{BB962C8B-B14F-4D97-AF65-F5344CB8AC3E}">
        <p14:creationId xmlns:p14="http://schemas.microsoft.com/office/powerpoint/2010/main" val="152194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a:t>
            </a:fld>
            <a:endParaRPr lang="en-US" altLang="en-US" dirty="0"/>
          </a:p>
        </p:txBody>
      </p:sp>
    </p:spTree>
    <p:extLst>
      <p:ext uri="{BB962C8B-B14F-4D97-AF65-F5344CB8AC3E}">
        <p14:creationId xmlns:p14="http://schemas.microsoft.com/office/powerpoint/2010/main" val="583376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70</a:t>
            </a:fld>
            <a:endParaRPr lang="en-US" altLang="en-US" dirty="0"/>
          </a:p>
        </p:txBody>
      </p:sp>
    </p:spTree>
    <p:extLst>
      <p:ext uri="{BB962C8B-B14F-4D97-AF65-F5344CB8AC3E}">
        <p14:creationId xmlns:p14="http://schemas.microsoft.com/office/powerpoint/2010/main" val="2249831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71</a:t>
            </a:fld>
            <a:endParaRPr lang="en-US" altLang="en-US" dirty="0"/>
          </a:p>
        </p:txBody>
      </p:sp>
    </p:spTree>
    <p:extLst>
      <p:ext uri="{BB962C8B-B14F-4D97-AF65-F5344CB8AC3E}">
        <p14:creationId xmlns:p14="http://schemas.microsoft.com/office/powerpoint/2010/main" val="25277535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72</a:t>
            </a:fld>
            <a:endParaRPr lang="en-US" altLang="en-US" dirty="0"/>
          </a:p>
        </p:txBody>
      </p:sp>
    </p:spTree>
    <p:extLst>
      <p:ext uri="{BB962C8B-B14F-4D97-AF65-F5344CB8AC3E}">
        <p14:creationId xmlns:p14="http://schemas.microsoft.com/office/powerpoint/2010/main" val="1728084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73</a:t>
            </a:fld>
            <a:endParaRPr lang="en-US" altLang="en-US" dirty="0"/>
          </a:p>
        </p:txBody>
      </p:sp>
    </p:spTree>
    <p:extLst>
      <p:ext uri="{BB962C8B-B14F-4D97-AF65-F5344CB8AC3E}">
        <p14:creationId xmlns:p14="http://schemas.microsoft.com/office/powerpoint/2010/main" val="2273082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74</a:t>
            </a:fld>
            <a:endParaRPr lang="en-US" altLang="en-US" dirty="0"/>
          </a:p>
        </p:txBody>
      </p:sp>
    </p:spTree>
    <p:extLst>
      <p:ext uri="{BB962C8B-B14F-4D97-AF65-F5344CB8AC3E}">
        <p14:creationId xmlns:p14="http://schemas.microsoft.com/office/powerpoint/2010/main" val="3665555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75</a:t>
            </a:fld>
            <a:endParaRPr lang="en-US" altLang="en-US" dirty="0"/>
          </a:p>
        </p:txBody>
      </p:sp>
    </p:spTree>
    <p:extLst>
      <p:ext uri="{BB962C8B-B14F-4D97-AF65-F5344CB8AC3E}">
        <p14:creationId xmlns:p14="http://schemas.microsoft.com/office/powerpoint/2010/main" val="30377641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76</a:t>
            </a:fld>
            <a:endParaRPr lang="en-US" altLang="en-US" dirty="0"/>
          </a:p>
        </p:txBody>
      </p:sp>
    </p:spTree>
    <p:extLst>
      <p:ext uri="{BB962C8B-B14F-4D97-AF65-F5344CB8AC3E}">
        <p14:creationId xmlns:p14="http://schemas.microsoft.com/office/powerpoint/2010/main" val="3027012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77</a:t>
            </a:fld>
            <a:endParaRPr lang="en-US" altLang="en-US" dirty="0"/>
          </a:p>
        </p:txBody>
      </p:sp>
    </p:spTree>
    <p:extLst>
      <p:ext uri="{BB962C8B-B14F-4D97-AF65-F5344CB8AC3E}">
        <p14:creationId xmlns:p14="http://schemas.microsoft.com/office/powerpoint/2010/main" val="27749243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78</a:t>
            </a:fld>
            <a:endParaRPr lang="en-US" altLang="en-US" dirty="0"/>
          </a:p>
        </p:txBody>
      </p:sp>
    </p:spTree>
    <p:extLst>
      <p:ext uri="{BB962C8B-B14F-4D97-AF65-F5344CB8AC3E}">
        <p14:creationId xmlns:p14="http://schemas.microsoft.com/office/powerpoint/2010/main" val="12822973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79</a:t>
            </a:fld>
            <a:endParaRPr lang="en-US" altLang="en-US" dirty="0"/>
          </a:p>
        </p:txBody>
      </p:sp>
    </p:spTree>
    <p:extLst>
      <p:ext uri="{BB962C8B-B14F-4D97-AF65-F5344CB8AC3E}">
        <p14:creationId xmlns:p14="http://schemas.microsoft.com/office/powerpoint/2010/main" val="297710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a:t>
            </a:fld>
            <a:endParaRPr lang="en-US" altLang="en-US" dirty="0"/>
          </a:p>
        </p:txBody>
      </p:sp>
    </p:spTree>
    <p:extLst>
      <p:ext uri="{BB962C8B-B14F-4D97-AF65-F5344CB8AC3E}">
        <p14:creationId xmlns:p14="http://schemas.microsoft.com/office/powerpoint/2010/main" val="14837941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80</a:t>
            </a:fld>
            <a:endParaRPr lang="en-US" altLang="en-US" dirty="0"/>
          </a:p>
        </p:txBody>
      </p:sp>
    </p:spTree>
    <p:extLst>
      <p:ext uri="{BB962C8B-B14F-4D97-AF65-F5344CB8AC3E}">
        <p14:creationId xmlns:p14="http://schemas.microsoft.com/office/powerpoint/2010/main" val="10719399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81</a:t>
            </a:fld>
            <a:endParaRPr lang="en-US" altLang="en-US" dirty="0"/>
          </a:p>
        </p:txBody>
      </p:sp>
    </p:spTree>
    <p:extLst>
      <p:ext uri="{BB962C8B-B14F-4D97-AF65-F5344CB8AC3E}">
        <p14:creationId xmlns:p14="http://schemas.microsoft.com/office/powerpoint/2010/main" val="4757563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82</a:t>
            </a:fld>
            <a:endParaRPr lang="en-US" altLang="en-US" dirty="0"/>
          </a:p>
        </p:txBody>
      </p:sp>
    </p:spTree>
    <p:extLst>
      <p:ext uri="{BB962C8B-B14F-4D97-AF65-F5344CB8AC3E}">
        <p14:creationId xmlns:p14="http://schemas.microsoft.com/office/powerpoint/2010/main" val="22547874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D27FD704-13DA-4028-B791-07189B1D3C39}" type="datetime1">
              <a:rPr lang="en-US" altLang="en-US" smtClean="0"/>
              <a:t>10/9/2018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83</a:t>
            </a:fld>
            <a:endParaRPr lang="en-US" altLang="en-US" dirty="0"/>
          </a:p>
        </p:txBody>
      </p:sp>
    </p:spTree>
    <p:extLst>
      <p:ext uri="{BB962C8B-B14F-4D97-AF65-F5344CB8AC3E}">
        <p14:creationId xmlns:p14="http://schemas.microsoft.com/office/powerpoint/2010/main" val="377430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p:spPr>
        <p:txBody>
          <a:bodyPr/>
          <a:lstStyle/>
          <a:p>
            <a:endParaRPr lang="en-US" altLang="en-US" dirty="0" smtClean="0"/>
          </a:p>
        </p:txBody>
      </p:sp>
      <p:sp>
        <p:nvSpPr>
          <p:cNvPr id="141316"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92960D-80BD-4724-AFB6-5DB6559D32AF}" type="datetime1">
              <a:rPr lang="en-US" altLang="en-US" smtClean="0"/>
              <a:t>10/9/2018</a:t>
            </a:fld>
            <a:endParaRPr lang="en-US" altLang="en-US" smtClean="0"/>
          </a:p>
        </p:txBody>
      </p:sp>
      <p:sp>
        <p:nvSpPr>
          <p:cNvPr id="141317"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2086601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85</a:t>
            </a:fld>
            <a:endParaRPr lang="en-US" altLang="en-US" dirty="0"/>
          </a:p>
        </p:txBody>
      </p:sp>
    </p:spTree>
    <p:extLst>
      <p:ext uri="{BB962C8B-B14F-4D97-AF65-F5344CB8AC3E}">
        <p14:creationId xmlns:p14="http://schemas.microsoft.com/office/powerpoint/2010/main" val="34455850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28688">
              <a:defRPr>
                <a:solidFill>
                  <a:schemeClr val="tx1"/>
                </a:solidFill>
                <a:latin typeface="Arial" panose="020B0604020202020204" pitchFamily="34" charset="0"/>
              </a:defRPr>
            </a:lvl1pPr>
            <a:lvl2pPr marL="739775" indent="-282575" defTabSz="928688">
              <a:defRPr>
                <a:solidFill>
                  <a:schemeClr val="tx1"/>
                </a:solidFill>
                <a:latin typeface="Arial" panose="020B0604020202020204" pitchFamily="34" charset="0"/>
              </a:defRPr>
            </a:lvl2pPr>
            <a:lvl3pPr marL="1139825" indent="-225425" defTabSz="928688">
              <a:defRPr>
                <a:solidFill>
                  <a:schemeClr val="tx1"/>
                </a:solidFill>
                <a:latin typeface="Arial" panose="020B0604020202020204" pitchFamily="34" charset="0"/>
              </a:defRPr>
            </a:lvl3pPr>
            <a:lvl4pPr marL="1597025" indent="-225425" defTabSz="928688">
              <a:defRPr>
                <a:solidFill>
                  <a:schemeClr val="tx1"/>
                </a:solidFill>
                <a:latin typeface="Arial" panose="020B0604020202020204" pitchFamily="34" charset="0"/>
              </a:defRPr>
            </a:lvl4pPr>
            <a:lvl5pPr marL="2054225" indent="-225425" defTabSz="928688">
              <a:defRPr>
                <a:solidFill>
                  <a:schemeClr val="tx1"/>
                </a:solidFill>
                <a:latin typeface="Arial" panose="020B0604020202020204" pitchFamily="34" charset="0"/>
              </a:defRPr>
            </a:lvl5pPr>
            <a:lvl6pPr marL="2511425" indent="-225425" defTabSz="928688" eaLnBrk="0" fontAlgn="base" hangingPunct="0">
              <a:spcBef>
                <a:spcPct val="0"/>
              </a:spcBef>
              <a:spcAft>
                <a:spcPct val="0"/>
              </a:spcAft>
              <a:defRPr>
                <a:solidFill>
                  <a:schemeClr val="tx1"/>
                </a:solidFill>
                <a:latin typeface="Arial" panose="020B0604020202020204" pitchFamily="34" charset="0"/>
              </a:defRPr>
            </a:lvl6pPr>
            <a:lvl7pPr marL="2968625" indent="-225425" defTabSz="928688" eaLnBrk="0" fontAlgn="base" hangingPunct="0">
              <a:spcBef>
                <a:spcPct val="0"/>
              </a:spcBef>
              <a:spcAft>
                <a:spcPct val="0"/>
              </a:spcAft>
              <a:defRPr>
                <a:solidFill>
                  <a:schemeClr val="tx1"/>
                </a:solidFill>
                <a:latin typeface="Arial" panose="020B0604020202020204" pitchFamily="34" charset="0"/>
              </a:defRPr>
            </a:lvl7pPr>
            <a:lvl8pPr marL="3425825" indent="-225425" defTabSz="928688" eaLnBrk="0" fontAlgn="base" hangingPunct="0">
              <a:spcBef>
                <a:spcPct val="0"/>
              </a:spcBef>
              <a:spcAft>
                <a:spcPct val="0"/>
              </a:spcAft>
              <a:defRPr>
                <a:solidFill>
                  <a:schemeClr val="tx1"/>
                </a:solidFill>
                <a:latin typeface="Arial" panose="020B0604020202020204" pitchFamily="34" charset="0"/>
              </a:defRPr>
            </a:lvl8pPr>
            <a:lvl9pPr marL="3883025" indent="-225425" defTabSz="928688" eaLnBrk="0" fontAlgn="base" hangingPunct="0">
              <a:spcBef>
                <a:spcPct val="0"/>
              </a:spcBef>
              <a:spcAft>
                <a:spcPct val="0"/>
              </a:spcAft>
              <a:defRPr>
                <a:solidFill>
                  <a:schemeClr val="tx1"/>
                </a:solidFill>
                <a:latin typeface="Arial" panose="020B0604020202020204" pitchFamily="34" charset="0"/>
              </a:defRPr>
            </a:lvl9pPr>
          </a:lstStyle>
          <a:p>
            <a:fld id="{2C1B8FDB-D6A7-4E26-ACDE-C1D8A87F0EA3}" type="slidenum">
              <a:rPr lang="en-US" altLang="en-US" smtClean="0"/>
              <a:pPr/>
              <a:t>86</a:t>
            </a:fld>
            <a:endParaRPr lang="en-US" altLang="en-US" smtClean="0"/>
          </a:p>
        </p:txBody>
      </p:sp>
      <p:sp>
        <p:nvSpPr>
          <p:cNvPr id="82947" name="Rectangle 7"/>
          <p:cNvSpPr txBox="1">
            <a:spLocks noGrp="1" noChangeArrowheads="1"/>
          </p:cNvSpPr>
          <p:nvPr/>
        </p:nvSpPr>
        <p:spPr bwMode="auto">
          <a:xfrm>
            <a:off x="3907372" y="8854455"/>
            <a:ext cx="299076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7" tIns="46795" rIns="93587" bIns="46795" anchor="b"/>
          <a:lstStyle>
            <a:lvl1pPr defTabSz="936625">
              <a:defRPr>
                <a:solidFill>
                  <a:schemeClr val="tx1"/>
                </a:solidFill>
                <a:latin typeface="Arial" panose="020B0604020202020204" pitchFamily="34" charset="0"/>
              </a:defRPr>
            </a:lvl1pPr>
            <a:lvl2pPr marL="741363" indent="-284163" defTabSz="936625">
              <a:defRPr>
                <a:solidFill>
                  <a:schemeClr val="tx1"/>
                </a:solidFill>
                <a:latin typeface="Arial" panose="020B0604020202020204" pitchFamily="34" charset="0"/>
              </a:defRPr>
            </a:lvl2pPr>
            <a:lvl3pPr marL="1143000" indent="-230188"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5813" indent="-228600" defTabSz="936625">
              <a:defRPr>
                <a:solidFill>
                  <a:schemeClr val="tx1"/>
                </a:solidFill>
                <a:latin typeface="Arial" panose="020B0604020202020204" pitchFamily="34" charset="0"/>
              </a:defRPr>
            </a:lvl5pPr>
            <a:lvl6pPr marL="2513013" indent="-228600" defTabSz="936625" eaLnBrk="0" fontAlgn="base" hangingPunct="0">
              <a:spcBef>
                <a:spcPct val="0"/>
              </a:spcBef>
              <a:spcAft>
                <a:spcPct val="0"/>
              </a:spcAft>
              <a:defRPr>
                <a:solidFill>
                  <a:schemeClr val="tx1"/>
                </a:solidFill>
                <a:latin typeface="Arial" panose="020B0604020202020204" pitchFamily="34" charset="0"/>
              </a:defRPr>
            </a:lvl6pPr>
            <a:lvl7pPr marL="2970213" indent="-228600" defTabSz="936625" eaLnBrk="0" fontAlgn="base" hangingPunct="0">
              <a:spcBef>
                <a:spcPct val="0"/>
              </a:spcBef>
              <a:spcAft>
                <a:spcPct val="0"/>
              </a:spcAft>
              <a:defRPr>
                <a:solidFill>
                  <a:schemeClr val="tx1"/>
                </a:solidFill>
                <a:latin typeface="Arial" panose="020B0604020202020204" pitchFamily="34" charset="0"/>
              </a:defRPr>
            </a:lvl7pPr>
            <a:lvl8pPr marL="3427413" indent="-228600" defTabSz="936625" eaLnBrk="0" fontAlgn="base" hangingPunct="0">
              <a:spcBef>
                <a:spcPct val="0"/>
              </a:spcBef>
              <a:spcAft>
                <a:spcPct val="0"/>
              </a:spcAft>
              <a:defRPr>
                <a:solidFill>
                  <a:schemeClr val="tx1"/>
                </a:solidFill>
                <a:latin typeface="Arial" panose="020B0604020202020204" pitchFamily="34" charset="0"/>
              </a:defRPr>
            </a:lvl8pPr>
            <a:lvl9pPr marL="3884613"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a:fld id="{67488582-7879-4D42-969C-2FE8AEF32DB8}" type="slidenum">
              <a:rPr lang="en-US" altLang="en-US" sz="1200"/>
              <a:pPr algn="r"/>
              <a:t>86</a:t>
            </a:fld>
            <a:endParaRPr lang="en-US" altLang="en-US" sz="1200"/>
          </a:p>
        </p:txBody>
      </p:sp>
      <p:sp>
        <p:nvSpPr>
          <p:cNvPr id="82948" name="Rectangle 2"/>
          <p:cNvSpPr>
            <a:spLocks noGrp="1" noRot="1" noChangeAspect="1" noChangeArrowheads="1" noTextEdit="1"/>
          </p:cNvSpPr>
          <p:nvPr>
            <p:ph type="sldImg"/>
          </p:nvPr>
        </p:nvSpPr>
        <p:spPr>
          <a:xfrm>
            <a:off x="1122363" y="701675"/>
            <a:ext cx="4657725" cy="3494088"/>
          </a:xfrm>
          <a:ln/>
        </p:spPr>
      </p:sp>
      <p:sp>
        <p:nvSpPr>
          <p:cNvPr id="82949" name="Rectangle 3"/>
          <p:cNvSpPr>
            <a:spLocks noGrp="1" noChangeArrowheads="1"/>
          </p:cNvSpPr>
          <p:nvPr>
            <p:ph type="body" idx="1"/>
          </p:nvPr>
        </p:nvSpPr>
        <p:spPr>
          <a:xfrm>
            <a:off x="689814" y="4427228"/>
            <a:ext cx="5520088" cy="4193546"/>
          </a:xfrm>
          <a:noFill/>
        </p:spPr>
        <p:txBody>
          <a:bodyPr lIns="93587" tIns="46795" rIns="93587" bIns="46795"/>
          <a:lstStyle/>
          <a:p>
            <a:pPr eaLnBrk="1" hangingPunct="1">
              <a:lnSpc>
                <a:spcPct val="80000"/>
              </a:lnSpc>
            </a:pPr>
            <a:endParaRPr lang="en-US" altLang="en-US" dirty="0" smtClean="0"/>
          </a:p>
        </p:txBody>
      </p:sp>
    </p:spTree>
    <p:extLst>
      <p:ext uri="{BB962C8B-B14F-4D97-AF65-F5344CB8AC3E}">
        <p14:creationId xmlns:p14="http://schemas.microsoft.com/office/powerpoint/2010/main" val="13591259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28688">
              <a:defRPr>
                <a:solidFill>
                  <a:schemeClr val="tx1"/>
                </a:solidFill>
                <a:latin typeface="Arial" panose="020B0604020202020204" pitchFamily="34" charset="0"/>
              </a:defRPr>
            </a:lvl1pPr>
            <a:lvl2pPr marL="739775" indent="-282575" defTabSz="928688">
              <a:defRPr>
                <a:solidFill>
                  <a:schemeClr val="tx1"/>
                </a:solidFill>
                <a:latin typeface="Arial" panose="020B0604020202020204" pitchFamily="34" charset="0"/>
              </a:defRPr>
            </a:lvl2pPr>
            <a:lvl3pPr marL="1139825" indent="-225425" defTabSz="928688">
              <a:defRPr>
                <a:solidFill>
                  <a:schemeClr val="tx1"/>
                </a:solidFill>
                <a:latin typeface="Arial" panose="020B0604020202020204" pitchFamily="34" charset="0"/>
              </a:defRPr>
            </a:lvl3pPr>
            <a:lvl4pPr marL="1597025" indent="-225425" defTabSz="928688">
              <a:defRPr>
                <a:solidFill>
                  <a:schemeClr val="tx1"/>
                </a:solidFill>
                <a:latin typeface="Arial" panose="020B0604020202020204" pitchFamily="34" charset="0"/>
              </a:defRPr>
            </a:lvl4pPr>
            <a:lvl5pPr marL="2054225" indent="-225425" defTabSz="928688">
              <a:defRPr>
                <a:solidFill>
                  <a:schemeClr val="tx1"/>
                </a:solidFill>
                <a:latin typeface="Arial" panose="020B0604020202020204" pitchFamily="34" charset="0"/>
              </a:defRPr>
            </a:lvl5pPr>
            <a:lvl6pPr marL="2511425" indent="-225425" defTabSz="928688" eaLnBrk="0" fontAlgn="base" hangingPunct="0">
              <a:spcBef>
                <a:spcPct val="0"/>
              </a:spcBef>
              <a:spcAft>
                <a:spcPct val="0"/>
              </a:spcAft>
              <a:defRPr>
                <a:solidFill>
                  <a:schemeClr val="tx1"/>
                </a:solidFill>
                <a:latin typeface="Arial" panose="020B0604020202020204" pitchFamily="34" charset="0"/>
              </a:defRPr>
            </a:lvl6pPr>
            <a:lvl7pPr marL="2968625" indent="-225425" defTabSz="928688" eaLnBrk="0" fontAlgn="base" hangingPunct="0">
              <a:spcBef>
                <a:spcPct val="0"/>
              </a:spcBef>
              <a:spcAft>
                <a:spcPct val="0"/>
              </a:spcAft>
              <a:defRPr>
                <a:solidFill>
                  <a:schemeClr val="tx1"/>
                </a:solidFill>
                <a:latin typeface="Arial" panose="020B0604020202020204" pitchFamily="34" charset="0"/>
              </a:defRPr>
            </a:lvl7pPr>
            <a:lvl8pPr marL="3425825" indent="-225425" defTabSz="928688" eaLnBrk="0" fontAlgn="base" hangingPunct="0">
              <a:spcBef>
                <a:spcPct val="0"/>
              </a:spcBef>
              <a:spcAft>
                <a:spcPct val="0"/>
              </a:spcAft>
              <a:defRPr>
                <a:solidFill>
                  <a:schemeClr val="tx1"/>
                </a:solidFill>
                <a:latin typeface="Arial" panose="020B0604020202020204" pitchFamily="34" charset="0"/>
              </a:defRPr>
            </a:lvl8pPr>
            <a:lvl9pPr marL="3883025" indent="-225425" defTabSz="928688" eaLnBrk="0" fontAlgn="base" hangingPunct="0">
              <a:spcBef>
                <a:spcPct val="0"/>
              </a:spcBef>
              <a:spcAft>
                <a:spcPct val="0"/>
              </a:spcAft>
              <a:defRPr>
                <a:solidFill>
                  <a:schemeClr val="tx1"/>
                </a:solidFill>
                <a:latin typeface="Arial" panose="020B0604020202020204" pitchFamily="34" charset="0"/>
              </a:defRPr>
            </a:lvl9pPr>
          </a:lstStyle>
          <a:p>
            <a:fld id="{680DF023-EFE7-4990-A008-839CA0B11ABB}" type="slidenum">
              <a:rPr lang="en-US" altLang="en-US" smtClean="0"/>
              <a:pPr/>
              <a:t>87</a:t>
            </a:fld>
            <a:endParaRPr lang="en-US" altLang="en-US" smtClean="0"/>
          </a:p>
        </p:txBody>
      </p:sp>
      <p:sp>
        <p:nvSpPr>
          <p:cNvPr id="84995" name="Rectangle 7"/>
          <p:cNvSpPr txBox="1">
            <a:spLocks noGrp="1" noChangeArrowheads="1"/>
          </p:cNvSpPr>
          <p:nvPr/>
        </p:nvSpPr>
        <p:spPr bwMode="auto">
          <a:xfrm>
            <a:off x="3907372" y="8854455"/>
            <a:ext cx="299076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7" tIns="46795" rIns="93587" bIns="46795" anchor="b"/>
          <a:lstStyle>
            <a:lvl1pPr defTabSz="936625">
              <a:defRPr>
                <a:solidFill>
                  <a:schemeClr val="tx1"/>
                </a:solidFill>
                <a:latin typeface="Arial" panose="020B0604020202020204" pitchFamily="34" charset="0"/>
              </a:defRPr>
            </a:lvl1pPr>
            <a:lvl2pPr marL="741363" indent="-284163" defTabSz="936625">
              <a:defRPr>
                <a:solidFill>
                  <a:schemeClr val="tx1"/>
                </a:solidFill>
                <a:latin typeface="Arial" panose="020B0604020202020204" pitchFamily="34" charset="0"/>
              </a:defRPr>
            </a:lvl2pPr>
            <a:lvl3pPr marL="1143000" indent="-230188"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5813" indent="-228600" defTabSz="936625">
              <a:defRPr>
                <a:solidFill>
                  <a:schemeClr val="tx1"/>
                </a:solidFill>
                <a:latin typeface="Arial" panose="020B0604020202020204" pitchFamily="34" charset="0"/>
              </a:defRPr>
            </a:lvl5pPr>
            <a:lvl6pPr marL="2513013" indent="-228600" defTabSz="936625" eaLnBrk="0" fontAlgn="base" hangingPunct="0">
              <a:spcBef>
                <a:spcPct val="0"/>
              </a:spcBef>
              <a:spcAft>
                <a:spcPct val="0"/>
              </a:spcAft>
              <a:defRPr>
                <a:solidFill>
                  <a:schemeClr val="tx1"/>
                </a:solidFill>
                <a:latin typeface="Arial" panose="020B0604020202020204" pitchFamily="34" charset="0"/>
              </a:defRPr>
            </a:lvl6pPr>
            <a:lvl7pPr marL="2970213" indent="-228600" defTabSz="936625" eaLnBrk="0" fontAlgn="base" hangingPunct="0">
              <a:spcBef>
                <a:spcPct val="0"/>
              </a:spcBef>
              <a:spcAft>
                <a:spcPct val="0"/>
              </a:spcAft>
              <a:defRPr>
                <a:solidFill>
                  <a:schemeClr val="tx1"/>
                </a:solidFill>
                <a:latin typeface="Arial" panose="020B0604020202020204" pitchFamily="34" charset="0"/>
              </a:defRPr>
            </a:lvl7pPr>
            <a:lvl8pPr marL="3427413" indent="-228600" defTabSz="936625" eaLnBrk="0" fontAlgn="base" hangingPunct="0">
              <a:spcBef>
                <a:spcPct val="0"/>
              </a:spcBef>
              <a:spcAft>
                <a:spcPct val="0"/>
              </a:spcAft>
              <a:defRPr>
                <a:solidFill>
                  <a:schemeClr val="tx1"/>
                </a:solidFill>
                <a:latin typeface="Arial" panose="020B0604020202020204" pitchFamily="34" charset="0"/>
              </a:defRPr>
            </a:lvl8pPr>
            <a:lvl9pPr marL="3884613"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a:fld id="{2C7674CC-AFEA-4E1C-9485-E94CF128255B}" type="slidenum">
              <a:rPr lang="en-US" altLang="en-US" sz="1200"/>
              <a:pPr algn="r"/>
              <a:t>87</a:t>
            </a:fld>
            <a:endParaRPr lang="en-US" altLang="en-US" sz="1200"/>
          </a:p>
        </p:txBody>
      </p:sp>
      <p:sp>
        <p:nvSpPr>
          <p:cNvPr id="84996" name="Rectangle 2"/>
          <p:cNvSpPr>
            <a:spLocks noGrp="1" noRot="1" noChangeAspect="1" noChangeArrowheads="1" noTextEdit="1"/>
          </p:cNvSpPr>
          <p:nvPr>
            <p:ph type="sldImg"/>
          </p:nvPr>
        </p:nvSpPr>
        <p:spPr>
          <a:xfrm>
            <a:off x="1122363" y="701675"/>
            <a:ext cx="4657725" cy="3494088"/>
          </a:xfrm>
          <a:ln/>
        </p:spPr>
      </p:sp>
      <p:sp>
        <p:nvSpPr>
          <p:cNvPr id="84997" name="Rectangle 3"/>
          <p:cNvSpPr>
            <a:spLocks noGrp="1" noChangeArrowheads="1"/>
          </p:cNvSpPr>
          <p:nvPr>
            <p:ph type="body" idx="1"/>
          </p:nvPr>
        </p:nvSpPr>
        <p:spPr>
          <a:xfrm>
            <a:off x="689814" y="4427228"/>
            <a:ext cx="5520088" cy="4193546"/>
          </a:xfrm>
          <a:noFill/>
        </p:spPr>
        <p:txBody>
          <a:bodyPr lIns="93587" tIns="46795" rIns="93587" bIns="46795"/>
          <a:lstStyle/>
          <a:p>
            <a:pPr eaLnBrk="1" hangingPunct="1">
              <a:lnSpc>
                <a:spcPct val="80000"/>
              </a:lnSpc>
            </a:pPr>
            <a:endParaRPr lang="en-US" altLang="en-US" dirty="0" smtClean="0"/>
          </a:p>
        </p:txBody>
      </p:sp>
    </p:spTree>
    <p:extLst>
      <p:ext uri="{BB962C8B-B14F-4D97-AF65-F5344CB8AC3E}">
        <p14:creationId xmlns:p14="http://schemas.microsoft.com/office/powerpoint/2010/main" val="20382223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28688">
              <a:defRPr>
                <a:solidFill>
                  <a:schemeClr val="tx1"/>
                </a:solidFill>
                <a:latin typeface="Arial" panose="020B0604020202020204" pitchFamily="34" charset="0"/>
              </a:defRPr>
            </a:lvl1pPr>
            <a:lvl2pPr marL="739775" indent="-282575" defTabSz="928688">
              <a:defRPr>
                <a:solidFill>
                  <a:schemeClr val="tx1"/>
                </a:solidFill>
                <a:latin typeface="Arial" panose="020B0604020202020204" pitchFamily="34" charset="0"/>
              </a:defRPr>
            </a:lvl2pPr>
            <a:lvl3pPr marL="1139825" indent="-225425" defTabSz="928688">
              <a:defRPr>
                <a:solidFill>
                  <a:schemeClr val="tx1"/>
                </a:solidFill>
                <a:latin typeface="Arial" panose="020B0604020202020204" pitchFamily="34" charset="0"/>
              </a:defRPr>
            </a:lvl3pPr>
            <a:lvl4pPr marL="1597025" indent="-225425" defTabSz="928688">
              <a:defRPr>
                <a:solidFill>
                  <a:schemeClr val="tx1"/>
                </a:solidFill>
                <a:latin typeface="Arial" panose="020B0604020202020204" pitchFamily="34" charset="0"/>
              </a:defRPr>
            </a:lvl4pPr>
            <a:lvl5pPr marL="2054225" indent="-225425" defTabSz="928688">
              <a:defRPr>
                <a:solidFill>
                  <a:schemeClr val="tx1"/>
                </a:solidFill>
                <a:latin typeface="Arial" panose="020B0604020202020204" pitchFamily="34" charset="0"/>
              </a:defRPr>
            </a:lvl5pPr>
            <a:lvl6pPr marL="2511425" indent="-225425" defTabSz="928688" eaLnBrk="0" fontAlgn="base" hangingPunct="0">
              <a:spcBef>
                <a:spcPct val="0"/>
              </a:spcBef>
              <a:spcAft>
                <a:spcPct val="0"/>
              </a:spcAft>
              <a:defRPr>
                <a:solidFill>
                  <a:schemeClr val="tx1"/>
                </a:solidFill>
                <a:latin typeface="Arial" panose="020B0604020202020204" pitchFamily="34" charset="0"/>
              </a:defRPr>
            </a:lvl6pPr>
            <a:lvl7pPr marL="2968625" indent="-225425" defTabSz="928688" eaLnBrk="0" fontAlgn="base" hangingPunct="0">
              <a:spcBef>
                <a:spcPct val="0"/>
              </a:spcBef>
              <a:spcAft>
                <a:spcPct val="0"/>
              </a:spcAft>
              <a:defRPr>
                <a:solidFill>
                  <a:schemeClr val="tx1"/>
                </a:solidFill>
                <a:latin typeface="Arial" panose="020B0604020202020204" pitchFamily="34" charset="0"/>
              </a:defRPr>
            </a:lvl7pPr>
            <a:lvl8pPr marL="3425825" indent="-225425" defTabSz="928688" eaLnBrk="0" fontAlgn="base" hangingPunct="0">
              <a:spcBef>
                <a:spcPct val="0"/>
              </a:spcBef>
              <a:spcAft>
                <a:spcPct val="0"/>
              </a:spcAft>
              <a:defRPr>
                <a:solidFill>
                  <a:schemeClr val="tx1"/>
                </a:solidFill>
                <a:latin typeface="Arial" panose="020B0604020202020204" pitchFamily="34" charset="0"/>
              </a:defRPr>
            </a:lvl8pPr>
            <a:lvl9pPr marL="3883025" indent="-225425" defTabSz="928688" eaLnBrk="0" fontAlgn="base" hangingPunct="0">
              <a:spcBef>
                <a:spcPct val="0"/>
              </a:spcBef>
              <a:spcAft>
                <a:spcPct val="0"/>
              </a:spcAft>
              <a:defRPr>
                <a:solidFill>
                  <a:schemeClr val="tx1"/>
                </a:solidFill>
                <a:latin typeface="Arial" panose="020B0604020202020204" pitchFamily="34" charset="0"/>
              </a:defRPr>
            </a:lvl9pPr>
          </a:lstStyle>
          <a:p>
            <a:fld id="{FF1C695D-A33C-4957-8069-A7B1208C9AD0}" type="slidenum">
              <a:rPr lang="en-US" altLang="en-US" smtClean="0"/>
              <a:pPr/>
              <a:t>88</a:t>
            </a:fld>
            <a:endParaRPr lang="en-US" altLang="en-US" smtClean="0"/>
          </a:p>
        </p:txBody>
      </p:sp>
      <p:sp>
        <p:nvSpPr>
          <p:cNvPr id="87043" name="Rectangle 7"/>
          <p:cNvSpPr txBox="1">
            <a:spLocks noGrp="1" noChangeArrowheads="1"/>
          </p:cNvSpPr>
          <p:nvPr/>
        </p:nvSpPr>
        <p:spPr bwMode="auto">
          <a:xfrm>
            <a:off x="3907372" y="8854455"/>
            <a:ext cx="299076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7" tIns="46795" rIns="93587" bIns="46795" anchor="b"/>
          <a:lstStyle>
            <a:lvl1pPr defTabSz="936625">
              <a:defRPr>
                <a:solidFill>
                  <a:schemeClr val="tx1"/>
                </a:solidFill>
                <a:latin typeface="Arial" panose="020B0604020202020204" pitchFamily="34" charset="0"/>
              </a:defRPr>
            </a:lvl1pPr>
            <a:lvl2pPr marL="741363" indent="-284163" defTabSz="936625">
              <a:defRPr>
                <a:solidFill>
                  <a:schemeClr val="tx1"/>
                </a:solidFill>
                <a:latin typeface="Arial" panose="020B0604020202020204" pitchFamily="34" charset="0"/>
              </a:defRPr>
            </a:lvl2pPr>
            <a:lvl3pPr marL="1143000" indent="-230188"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5813" indent="-228600" defTabSz="936625">
              <a:defRPr>
                <a:solidFill>
                  <a:schemeClr val="tx1"/>
                </a:solidFill>
                <a:latin typeface="Arial" panose="020B0604020202020204" pitchFamily="34" charset="0"/>
              </a:defRPr>
            </a:lvl5pPr>
            <a:lvl6pPr marL="2513013" indent="-228600" defTabSz="936625" eaLnBrk="0" fontAlgn="base" hangingPunct="0">
              <a:spcBef>
                <a:spcPct val="0"/>
              </a:spcBef>
              <a:spcAft>
                <a:spcPct val="0"/>
              </a:spcAft>
              <a:defRPr>
                <a:solidFill>
                  <a:schemeClr val="tx1"/>
                </a:solidFill>
                <a:latin typeface="Arial" panose="020B0604020202020204" pitchFamily="34" charset="0"/>
              </a:defRPr>
            </a:lvl6pPr>
            <a:lvl7pPr marL="2970213" indent="-228600" defTabSz="936625" eaLnBrk="0" fontAlgn="base" hangingPunct="0">
              <a:spcBef>
                <a:spcPct val="0"/>
              </a:spcBef>
              <a:spcAft>
                <a:spcPct val="0"/>
              </a:spcAft>
              <a:defRPr>
                <a:solidFill>
                  <a:schemeClr val="tx1"/>
                </a:solidFill>
                <a:latin typeface="Arial" panose="020B0604020202020204" pitchFamily="34" charset="0"/>
              </a:defRPr>
            </a:lvl7pPr>
            <a:lvl8pPr marL="3427413" indent="-228600" defTabSz="936625" eaLnBrk="0" fontAlgn="base" hangingPunct="0">
              <a:spcBef>
                <a:spcPct val="0"/>
              </a:spcBef>
              <a:spcAft>
                <a:spcPct val="0"/>
              </a:spcAft>
              <a:defRPr>
                <a:solidFill>
                  <a:schemeClr val="tx1"/>
                </a:solidFill>
                <a:latin typeface="Arial" panose="020B0604020202020204" pitchFamily="34" charset="0"/>
              </a:defRPr>
            </a:lvl8pPr>
            <a:lvl9pPr marL="3884613"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a:fld id="{2C4C2FDF-B9D9-44FE-9ADB-E3DB5F097CC3}" type="slidenum">
              <a:rPr lang="en-US" altLang="en-US" sz="1200"/>
              <a:pPr algn="r"/>
              <a:t>88</a:t>
            </a:fld>
            <a:endParaRPr lang="en-US" altLang="en-US" sz="1200"/>
          </a:p>
        </p:txBody>
      </p:sp>
      <p:sp>
        <p:nvSpPr>
          <p:cNvPr id="87044" name="Rectangle 2"/>
          <p:cNvSpPr>
            <a:spLocks noGrp="1" noRot="1" noChangeAspect="1" noChangeArrowheads="1" noTextEdit="1"/>
          </p:cNvSpPr>
          <p:nvPr>
            <p:ph type="sldImg"/>
          </p:nvPr>
        </p:nvSpPr>
        <p:spPr>
          <a:xfrm>
            <a:off x="1122363" y="701675"/>
            <a:ext cx="4657725" cy="3494088"/>
          </a:xfrm>
          <a:ln/>
        </p:spPr>
      </p:sp>
      <p:sp>
        <p:nvSpPr>
          <p:cNvPr id="87045" name="Rectangle 3"/>
          <p:cNvSpPr>
            <a:spLocks noGrp="1" noChangeArrowheads="1"/>
          </p:cNvSpPr>
          <p:nvPr>
            <p:ph type="body" idx="1"/>
          </p:nvPr>
        </p:nvSpPr>
        <p:spPr>
          <a:xfrm>
            <a:off x="689814" y="4427228"/>
            <a:ext cx="5520088" cy="4193546"/>
          </a:xfrm>
          <a:noFill/>
        </p:spPr>
        <p:txBody>
          <a:bodyPr lIns="93587" tIns="46795" rIns="93587" bIns="46795"/>
          <a:lstStyle/>
          <a:p>
            <a:pPr eaLnBrk="1" hangingPunct="1">
              <a:lnSpc>
                <a:spcPct val="80000"/>
              </a:lnSpc>
            </a:pPr>
            <a:r>
              <a:rPr lang="en-US" altLang="en-US" dirty="0" smtClean="0"/>
              <a:t>  </a:t>
            </a:r>
          </a:p>
        </p:txBody>
      </p:sp>
    </p:spTree>
    <p:extLst>
      <p:ext uri="{BB962C8B-B14F-4D97-AF65-F5344CB8AC3E}">
        <p14:creationId xmlns:p14="http://schemas.microsoft.com/office/powerpoint/2010/main" val="30059574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89</a:t>
            </a:fld>
            <a:endParaRPr lang="en-US" altLang="en-US" dirty="0"/>
          </a:p>
        </p:txBody>
      </p:sp>
    </p:spTree>
    <p:extLst>
      <p:ext uri="{BB962C8B-B14F-4D97-AF65-F5344CB8AC3E}">
        <p14:creationId xmlns:p14="http://schemas.microsoft.com/office/powerpoint/2010/main" val="866370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9</a:t>
            </a:fld>
            <a:endParaRPr lang="en-US" altLang="en-US" dirty="0"/>
          </a:p>
        </p:txBody>
      </p:sp>
    </p:spTree>
    <p:extLst>
      <p:ext uri="{BB962C8B-B14F-4D97-AF65-F5344CB8AC3E}">
        <p14:creationId xmlns:p14="http://schemas.microsoft.com/office/powerpoint/2010/main" val="32783188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53B4AFA1-8F58-4CA2-82EA-CB7B7B5FC9E6}" type="datetime1">
              <a:rPr lang="en-US" altLang="en-US" smtClean="0"/>
              <a:t>10/10/2018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90</a:t>
            </a:fld>
            <a:endParaRPr lang="en-US" altLang="en-US" dirty="0"/>
          </a:p>
        </p:txBody>
      </p:sp>
    </p:spTree>
    <p:extLst>
      <p:ext uri="{BB962C8B-B14F-4D97-AF65-F5344CB8AC3E}">
        <p14:creationId xmlns:p14="http://schemas.microsoft.com/office/powerpoint/2010/main" val="2604141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en-US" smtClean="0"/>
              <a:t>Building a Killer Lease - San Diego</a:t>
            </a:r>
            <a:endParaRPr lang="en-US" altLang="en-US"/>
          </a:p>
        </p:txBody>
      </p:sp>
      <p:sp>
        <p:nvSpPr>
          <p:cNvPr id="5" name="Date Placeholder 4"/>
          <p:cNvSpPr>
            <a:spLocks noGrp="1"/>
          </p:cNvSpPr>
          <p:nvPr>
            <p:ph type="dt" idx="11"/>
          </p:nvPr>
        </p:nvSpPr>
        <p:spPr/>
        <p:txBody>
          <a:bodyPr/>
          <a:lstStyle/>
          <a:p>
            <a:pPr>
              <a:defRPr/>
            </a:pPr>
            <a:fld id="{D27FD704-13DA-4028-B791-07189B1D3C39}" type="datetime1">
              <a:rPr lang="en-US" altLang="en-US" smtClean="0"/>
              <a:t>10/9/2018</a:t>
            </a:fld>
            <a:endParaRPr lang="en-US" altLang="en-US"/>
          </a:p>
        </p:txBody>
      </p:sp>
      <p:sp>
        <p:nvSpPr>
          <p:cNvPr id="6" name="Slide Number Placeholder 5"/>
          <p:cNvSpPr>
            <a:spLocks noGrp="1"/>
          </p:cNvSpPr>
          <p:nvPr>
            <p:ph type="sldNum" sz="quarter" idx="12"/>
          </p:nvPr>
        </p:nvSpPr>
        <p:spPr/>
        <p:txBody>
          <a:bodyPr/>
          <a:lstStyle/>
          <a:p>
            <a:pPr>
              <a:defRPr/>
            </a:pPr>
            <a:fld id="{79747549-892A-4610-8724-9F974F57E79C}" type="slidenum">
              <a:rPr lang="en-US" altLang="en-US" smtClean="0"/>
              <a:pPr>
                <a:defRPr/>
              </a:pPr>
              <a:t>91</a:t>
            </a:fld>
            <a:endParaRPr lang="en-US" altLang="en-US" dirty="0"/>
          </a:p>
        </p:txBody>
      </p:sp>
    </p:spTree>
    <p:extLst>
      <p:ext uri="{BB962C8B-B14F-4D97-AF65-F5344CB8AC3E}">
        <p14:creationId xmlns:p14="http://schemas.microsoft.com/office/powerpoint/2010/main" val="23528815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p:spPr>
        <p:txBody>
          <a:bodyPr/>
          <a:lstStyle/>
          <a:p>
            <a:endParaRPr lang="en-US" altLang="en-US" dirty="0" smtClean="0"/>
          </a:p>
        </p:txBody>
      </p:sp>
      <p:sp>
        <p:nvSpPr>
          <p:cNvPr id="141316" name="Date Placeholder 1"/>
          <p:cNvSpPr>
            <a:spLocks noGrp="1"/>
          </p:cNvSpPr>
          <p:nvPr>
            <p:ph type="dt" sz="quarter" idx="1"/>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92960D-80BD-4724-AFB6-5DB6559D32AF}" type="datetime1">
              <a:rPr lang="en-US" altLang="en-US" smtClean="0"/>
              <a:t>10/9/2018</a:t>
            </a:fld>
            <a:endParaRPr lang="en-US" altLang="en-US" smtClean="0"/>
          </a:p>
        </p:txBody>
      </p:sp>
      <p:sp>
        <p:nvSpPr>
          <p:cNvPr id="141317" name="Header Placeholder 2"/>
          <p:cNvSpPr>
            <a:spLocks noGrp="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Building a Killer Lease - San Diego</a:t>
            </a:r>
          </a:p>
        </p:txBody>
      </p:sp>
    </p:spTree>
    <p:extLst>
      <p:ext uri="{BB962C8B-B14F-4D97-AF65-F5344CB8AC3E}">
        <p14:creationId xmlns:p14="http://schemas.microsoft.com/office/powerpoint/2010/main" val="159968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5410200" y="6172200"/>
            <a:ext cx="2133600" cy="476250"/>
          </a:xfrm>
        </p:spPr>
        <p:txBody>
          <a:bodyPr/>
          <a:lstStyle>
            <a:lvl1pPr>
              <a:defRPr/>
            </a:lvl1pPr>
          </a:lstStyle>
          <a:p>
            <a:pPr>
              <a:defRPr/>
            </a:pPr>
            <a:fld id="{9B7459A3-28BA-42E6-ABDC-420F39A14343}" type="slidenum">
              <a:rPr lang="en-US" altLang="en-US"/>
              <a:pPr>
                <a:defRPr/>
              </a:pPr>
              <a:t>‹#›</a:t>
            </a:fld>
            <a:endParaRPr lang="en-US" altLang="en-US" dirty="0"/>
          </a:p>
        </p:txBody>
      </p:sp>
    </p:spTree>
    <p:extLst>
      <p:ext uri="{BB962C8B-B14F-4D97-AF65-F5344CB8AC3E}">
        <p14:creationId xmlns:p14="http://schemas.microsoft.com/office/powerpoint/2010/main" val="4285283347"/>
      </p:ext>
    </p:extLst>
  </p:cSld>
  <p:clrMapOvr>
    <a:masterClrMapping/>
  </p:clrMapOvr>
  <p:transition>
    <p:split orient="vert"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223A1F0C-5BC2-41AB-8024-BC1B0AE088C4}" type="slidenum">
              <a:rPr lang="en-US" altLang="en-US"/>
              <a:pPr>
                <a:defRPr/>
              </a:pPr>
              <a:t>‹#›</a:t>
            </a:fld>
            <a:endParaRPr lang="en-US" altLang="en-US" dirty="0"/>
          </a:p>
        </p:txBody>
      </p:sp>
    </p:spTree>
    <p:extLst>
      <p:ext uri="{BB962C8B-B14F-4D97-AF65-F5344CB8AC3E}">
        <p14:creationId xmlns:p14="http://schemas.microsoft.com/office/powerpoint/2010/main" val="3161036185"/>
      </p:ext>
    </p:extLst>
  </p:cSld>
  <p:clrMapOvr>
    <a:masterClrMapping/>
  </p:clrMapOvr>
  <p:transition>
    <p:split orient="ver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002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74638"/>
            <a:ext cx="58483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C59CC875-864B-47DE-8CFF-660A852C4990}" type="slidenum">
              <a:rPr lang="en-US" altLang="en-US"/>
              <a:pPr>
                <a:defRPr/>
              </a:pPr>
              <a:t>‹#›</a:t>
            </a:fld>
            <a:endParaRPr lang="en-US" altLang="en-US" dirty="0"/>
          </a:p>
        </p:txBody>
      </p:sp>
    </p:spTree>
    <p:extLst>
      <p:ext uri="{BB962C8B-B14F-4D97-AF65-F5344CB8AC3E}">
        <p14:creationId xmlns:p14="http://schemas.microsoft.com/office/powerpoint/2010/main" val="771663523"/>
      </p:ext>
    </p:extLst>
  </p:cSld>
  <p:clrMapOvr>
    <a:masterClrMapping/>
  </p:clrMapOvr>
  <p:transition>
    <p:split orient="vert"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001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600200"/>
            <a:ext cx="7924800" cy="4525963"/>
          </a:xfrm>
        </p:spPr>
        <p:txBody>
          <a:body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A9BC12CE-3DF2-4558-B9FB-C150A7BFCFEA}" type="slidenum">
              <a:rPr lang="en-US" altLang="en-US"/>
              <a:pPr>
                <a:defRPr/>
              </a:pPr>
              <a:t>‹#›</a:t>
            </a:fld>
            <a:endParaRPr lang="en-US" altLang="en-US" dirty="0"/>
          </a:p>
        </p:txBody>
      </p:sp>
    </p:spTree>
    <p:extLst>
      <p:ext uri="{BB962C8B-B14F-4D97-AF65-F5344CB8AC3E}">
        <p14:creationId xmlns:p14="http://schemas.microsoft.com/office/powerpoint/2010/main" val="3431944478"/>
      </p:ext>
    </p:extLst>
  </p:cSld>
  <p:clrMapOvr>
    <a:masterClrMapping/>
  </p:clrMapOvr>
  <p:transition>
    <p:split orient="vert"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5334000" y="6230938"/>
            <a:ext cx="2133600" cy="476250"/>
          </a:xfrm>
        </p:spPr>
        <p:txBody>
          <a:bodyPr/>
          <a:lstStyle>
            <a:lvl1pPr>
              <a:defRPr/>
            </a:lvl1pPr>
          </a:lstStyle>
          <a:p>
            <a:pPr>
              <a:defRPr/>
            </a:pPr>
            <a:fld id="{6C7BE946-F66C-4EB2-9322-07D6E6066A46}" type="slidenum">
              <a:rPr lang="en-US" altLang="en-US"/>
              <a:pPr>
                <a:defRPr/>
              </a:pPr>
              <a:t>‹#›</a:t>
            </a:fld>
            <a:endParaRPr lang="en-US" altLang="en-US" dirty="0"/>
          </a:p>
        </p:txBody>
      </p:sp>
    </p:spTree>
    <p:extLst>
      <p:ext uri="{BB962C8B-B14F-4D97-AF65-F5344CB8AC3E}">
        <p14:creationId xmlns:p14="http://schemas.microsoft.com/office/powerpoint/2010/main" val="2930509112"/>
      </p:ext>
    </p:extLst>
  </p:cSld>
  <p:clrMapOvr>
    <a:masterClrMapping/>
  </p:clrMapOvr>
  <p:transition>
    <p:split orient="vert"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D2051F2-8F28-48F1-8AA6-3C0E1CB373B9}" type="slidenum">
              <a:rPr lang="en-US" altLang="en-US"/>
              <a:pPr>
                <a:defRPr/>
              </a:pPr>
              <a:t>‹#›</a:t>
            </a:fld>
            <a:endParaRPr lang="en-US" altLang="en-US" dirty="0"/>
          </a:p>
        </p:txBody>
      </p:sp>
    </p:spTree>
    <p:extLst>
      <p:ext uri="{BB962C8B-B14F-4D97-AF65-F5344CB8AC3E}">
        <p14:creationId xmlns:p14="http://schemas.microsoft.com/office/powerpoint/2010/main" val="4069264337"/>
      </p:ext>
    </p:extLst>
  </p:cSld>
  <p:clrMapOvr>
    <a:masterClrMapping/>
  </p:clrMapOvr>
  <p:transition>
    <p:split orient="vert"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0882E5-239A-472C-BD27-453DC6DA2E74}" type="slidenum">
              <a:rPr lang="en-US"/>
              <a:pPr>
                <a:defRPr/>
              </a:pPr>
              <a:t>‹#›</a:t>
            </a:fld>
            <a:endParaRPr lang="en-US" dirty="0"/>
          </a:p>
        </p:txBody>
      </p:sp>
    </p:spTree>
    <p:extLst>
      <p:ext uri="{BB962C8B-B14F-4D97-AF65-F5344CB8AC3E}">
        <p14:creationId xmlns:p14="http://schemas.microsoft.com/office/powerpoint/2010/main" val="277868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5334000" y="6230938"/>
            <a:ext cx="2133600" cy="476250"/>
          </a:xfrm>
        </p:spPr>
        <p:txBody>
          <a:bodyPr/>
          <a:lstStyle>
            <a:lvl1pPr>
              <a:defRPr/>
            </a:lvl1pPr>
          </a:lstStyle>
          <a:p>
            <a:pPr>
              <a:defRPr/>
            </a:pPr>
            <a:fld id="{3F5BE09E-7550-4783-A95A-39F1EAC5D9FB}" type="slidenum">
              <a:rPr lang="en-US" altLang="en-US"/>
              <a:pPr>
                <a:defRPr/>
              </a:pPr>
              <a:t>‹#›</a:t>
            </a:fld>
            <a:endParaRPr lang="en-US" altLang="en-US" dirty="0"/>
          </a:p>
        </p:txBody>
      </p:sp>
    </p:spTree>
    <p:extLst>
      <p:ext uri="{BB962C8B-B14F-4D97-AF65-F5344CB8AC3E}">
        <p14:creationId xmlns:p14="http://schemas.microsoft.com/office/powerpoint/2010/main" val="3269430926"/>
      </p:ext>
    </p:extLst>
  </p:cSld>
  <p:clrMapOvr>
    <a:masterClrMapping/>
  </p:clrMapOvr>
  <p:transition>
    <p:split orient="ver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xfrm>
            <a:off x="5334000" y="6230938"/>
            <a:ext cx="2133600" cy="476250"/>
          </a:xfrm>
        </p:spPr>
        <p:txBody>
          <a:bodyPr/>
          <a:lstStyle>
            <a:lvl1pPr>
              <a:defRPr/>
            </a:lvl1pPr>
          </a:lstStyle>
          <a:p>
            <a:pPr>
              <a:defRPr/>
            </a:pPr>
            <a:fld id="{A0295C54-D2EC-4E7C-9534-DD4D976DC5AF}" type="slidenum">
              <a:rPr lang="en-US" altLang="en-US"/>
              <a:pPr>
                <a:defRPr/>
              </a:pPr>
              <a:t>‹#›</a:t>
            </a:fld>
            <a:endParaRPr lang="en-US" altLang="en-US" dirty="0"/>
          </a:p>
        </p:txBody>
      </p:sp>
    </p:spTree>
    <p:extLst>
      <p:ext uri="{BB962C8B-B14F-4D97-AF65-F5344CB8AC3E}">
        <p14:creationId xmlns:p14="http://schemas.microsoft.com/office/powerpoint/2010/main" val="3242139535"/>
      </p:ext>
    </p:extLst>
  </p:cSld>
  <p:clrMapOvr>
    <a:masterClrMapping/>
  </p:clrMapOvr>
  <p:transition>
    <p:split orient="ver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10EFE36C-4352-4415-8097-ECDBFF6BFBFF}" type="slidenum">
              <a:rPr lang="en-US" altLang="en-US"/>
              <a:pPr>
                <a:defRPr/>
              </a:pPr>
              <a:t>‹#›</a:t>
            </a:fld>
            <a:endParaRPr lang="en-US" altLang="en-US" dirty="0"/>
          </a:p>
        </p:txBody>
      </p:sp>
    </p:spTree>
    <p:extLst>
      <p:ext uri="{BB962C8B-B14F-4D97-AF65-F5344CB8AC3E}">
        <p14:creationId xmlns:p14="http://schemas.microsoft.com/office/powerpoint/2010/main" val="2144891691"/>
      </p:ext>
    </p:extLst>
  </p:cSld>
  <p:clrMapOvr>
    <a:masterClrMapping/>
  </p:clrMapOvr>
  <p:transition>
    <p:split orient="vert"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00200"/>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388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4C8AD146-6FE0-4387-BE99-4B2D397C31B5}" type="slidenum">
              <a:rPr lang="en-US" altLang="en-US"/>
              <a:pPr>
                <a:defRPr/>
              </a:pPr>
              <a:t>‹#›</a:t>
            </a:fld>
            <a:endParaRPr lang="en-US" altLang="en-US" dirty="0"/>
          </a:p>
        </p:txBody>
      </p:sp>
    </p:spTree>
    <p:extLst>
      <p:ext uri="{BB962C8B-B14F-4D97-AF65-F5344CB8AC3E}">
        <p14:creationId xmlns:p14="http://schemas.microsoft.com/office/powerpoint/2010/main" val="2844959550"/>
      </p:ext>
    </p:extLst>
  </p:cSld>
  <p:clrMapOvr>
    <a:masterClrMapping/>
  </p:clrMapOvr>
  <p:transition>
    <p:split orient="vert"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85C84948-0D2A-4F06-857F-F86995492601}" type="slidenum">
              <a:rPr lang="en-US" altLang="en-US"/>
              <a:pPr>
                <a:defRPr/>
              </a:pPr>
              <a:t>‹#›</a:t>
            </a:fld>
            <a:endParaRPr lang="en-US" altLang="en-US" dirty="0"/>
          </a:p>
        </p:txBody>
      </p:sp>
    </p:spTree>
    <p:extLst>
      <p:ext uri="{BB962C8B-B14F-4D97-AF65-F5344CB8AC3E}">
        <p14:creationId xmlns:p14="http://schemas.microsoft.com/office/powerpoint/2010/main" val="126298244"/>
      </p:ext>
    </p:extLst>
  </p:cSld>
  <p:clrMapOvr>
    <a:masterClrMapping/>
  </p:clrMapOvr>
  <p:transition>
    <p:split orient="vert"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9FDF7331-E8E1-47A3-8DB5-6EA4393F365A}" type="slidenum">
              <a:rPr lang="en-US" altLang="en-US"/>
              <a:pPr>
                <a:defRPr/>
              </a:pPr>
              <a:t>‹#›</a:t>
            </a:fld>
            <a:endParaRPr lang="en-US" altLang="en-US" dirty="0"/>
          </a:p>
        </p:txBody>
      </p:sp>
    </p:spTree>
    <p:extLst>
      <p:ext uri="{BB962C8B-B14F-4D97-AF65-F5344CB8AC3E}">
        <p14:creationId xmlns:p14="http://schemas.microsoft.com/office/powerpoint/2010/main" val="5474100"/>
      </p:ext>
    </p:extLst>
  </p:cSld>
  <p:clrMapOvr>
    <a:masterClrMapping/>
  </p:clrMapOvr>
  <p:transition>
    <p:split orient="ver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89144"/>
      </p:ext>
    </p:extLst>
  </p:cSld>
  <p:clrMapOvr>
    <a:masterClrMapping/>
  </p:clrMapOvr>
  <p:transition>
    <p:split orient="vert"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44373075-EE3A-41C8-9CBD-5B13E963EF0F}" type="slidenum">
              <a:rPr lang="en-US" altLang="en-US"/>
              <a:pPr>
                <a:defRPr/>
              </a:pPr>
              <a:t>‹#›</a:t>
            </a:fld>
            <a:endParaRPr lang="en-US" altLang="en-US" dirty="0"/>
          </a:p>
        </p:txBody>
      </p:sp>
    </p:spTree>
    <p:extLst>
      <p:ext uri="{BB962C8B-B14F-4D97-AF65-F5344CB8AC3E}">
        <p14:creationId xmlns:p14="http://schemas.microsoft.com/office/powerpoint/2010/main" val="3798499849"/>
      </p:ext>
    </p:extLst>
  </p:cSld>
  <p:clrMapOvr>
    <a:masterClrMapping/>
  </p:clrMapOvr>
  <p:transition>
    <p:split orient="vert"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4BF64732-551B-4314-A921-C528E694398A}" type="slidenum">
              <a:rPr lang="en-US" altLang="en-US"/>
              <a:pPr>
                <a:defRPr/>
              </a:pPr>
              <a:t>‹#›</a:t>
            </a:fld>
            <a:endParaRPr lang="en-US" altLang="en-US" dirty="0"/>
          </a:p>
        </p:txBody>
      </p:sp>
    </p:spTree>
    <p:extLst>
      <p:ext uri="{BB962C8B-B14F-4D97-AF65-F5344CB8AC3E}">
        <p14:creationId xmlns:p14="http://schemas.microsoft.com/office/powerpoint/2010/main" val="4200278564"/>
      </p:ext>
    </p:extLst>
  </p:cSld>
  <p:clrMapOvr>
    <a:masterClrMapping/>
  </p:clrMapOvr>
  <p:transition>
    <p:split orient="vert"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274638"/>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1600200"/>
            <a:ext cx="7924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1078" name="Rectangle 6"/>
          <p:cNvSpPr>
            <a:spLocks noGrp="1" noChangeArrowheads="1"/>
          </p:cNvSpPr>
          <p:nvPr>
            <p:ph type="sldNum" sz="quarter" idx="4"/>
          </p:nvPr>
        </p:nvSpPr>
        <p:spPr bwMode="auto">
          <a:xfrm>
            <a:off x="5168900" y="6126163"/>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AFA685F-66C8-4040-8DEC-01FA746F137B}" type="slidenum">
              <a:rPr lang="en-US" altLang="en-US"/>
              <a:pPr>
                <a:defRPr/>
              </a:pPr>
              <a:t>‹#›</a:t>
            </a:fld>
            <a:endParaRPr lang="en-US" altLang="en-US" dirty="0"/>
          </a:p>
        </p:txBody>
      </p:sp>
      <p:pic>
        <p:nvPicPr>
          <p:cNvPr id="1029" name="Picture 8" descr="crown_log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55600" y="6030913"/>
            <a:ext cx="5524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userDrawn="1"/>
        </p:nvSpPr>
        <p:spPr bwMode="auto">
          <a:xfrm>
            <a:off x="908050" y="6007100"/>
            <a:ext cx="518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400" dirty="0" smtClean="0">
                <a:solidFill>
                  <a:schemeClr val="accent2"/>
                </a:solidFill>
              </a:rPr>
              <a:t>Crown Investor Institute, LLC</a:t>
            </a:r>
          </a:p>
          <a:p>
            <a:pPr eaLnBrk="1" hangingPunct="1">
              <a:defRPr/>
            </a:pPr>
            <a:r>
              <a:rPr lang="en-US" altLang="en-US" sz="1400" dirty="0" smtClean="0">
                <a:solidFill>
                  <a:schemeClr val="accent2"/>
                </a:solidFill>
              </a:rPr>
              <a:t>© 2003, 2008, 2014 </a:t>
            </a:r>
          </a:p>
        </p:txBody>
      </p:sp>
      <p:pic>
        <p:nvPicPr>
          <p:cNvPr id="1031" name="Picture 1"/>
          <p:cNvPicPr>
            <a:picLocks noChangeAspect="1"/>
          </p:cNvPicPr>
          <p:nvPr userDrawn="1"/>
        </p:nvPicPr>
        <p:blipFill>
          <a:blip r:embed="rId19">
            <a:extLst>
              <a:ext uri="{28A0092B-C50C-407E-A947-70E740481C1C}">
                <a14:useLocalDpi xmlns:a14="http://schemas.microsoft.com/office/drawing/2010/main" val="0"/>
              </a:ext>
            </a:extLst>
          </a:blip>
          <a:srcRect l="7005" r="8945"/>
          <a:stretch>
            <a:fillRect/>
          </a:stretch>
        </p:blipFill>
        <p:spPr bwMode="auto">
          <a:xfrm>
            <a:off x="7899400" y="5867400"/>
            <a:ext cx="8636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userDrawn="1"/>
        </p:nvCxnSpPr>
        <p:spPr>
          <a:xfrm flipH="1">
            <a:off x="6858000" y="6553200"/>
            <a:ext cx="1905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763000" y="4953000"/>
            <a:ext cx="0" cy="161607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 id="2147485256" r:id="rId13"/>
    <p:sldLayoutId id="2147485243" r:id="rId14"/>
    <p:sldLayoutId id="2147485257" r:id="rId15"/>
    <p:sldLayoutId id="2147485258" r:id="rId16"/>
  </p:sldLayoutIdLst>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1000" fill="hold"/>
                                        <p:tgtEl>
                                          <p:spTgt spid="131074"/>
                                        </p:tgtEl>
                                        <p:attrNameLst>
                                          <p:attrName>ppt_w</p:attrName>
                                        </p:attrNameLst>
                                      </p:cBhvr>
                                      <p:tavLst>
                                        <p:tav tm="0">
                                          <p:val>
                                            <p:strVal val="#ppt_w+.3"/>
                                          </p:val>
                                        </p:tav>
                                        <p:tav tm="100000">
                                          <p:val>
                                            <p:strVal val="#ppt_w"/>
                                          </p:val>
                                        </p:tav>
                                      </p:tavLst>
                                    </p:anim>
                                    <p:anim calcmode="lin" valueType="num">
                                      <p:cBhvr>
                                        <p:cTn id="8" dur="1000" fill="hold"/>
                                        <p:tgtEl>
                                          <p:spTgt spid="131074"/>
                                        </p:tgtEl>
                                        <p:attrNameLst>
                                          <p:attrName>ppt_h</p:attrName>
                                        </p:attrNameLst>
                                      </p:cBhvr>
                                      <p:tavLst>
                                        <p:tav tm="0">
                                          <p:val>
                                            <p:strVal val="#ppt_h"/>
                                          </p:val>
                                        </p:tav>
                                        <p:tav tm="100000">
                                          <p:val>
                                            <p:strVal val="#ppt_h"/>
                                          </p:val>
                                        </p:tav>
                                      </p:tavLst>
                                    </p:anim>
                                    <p:animEffect transition="in" filter="fade">
                                      <p:cBhvr>
                                        <p:cTn id="9" dur="10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Lst>
  </p:timing>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wmf"/></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31.wmf"/></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7.jpe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jpe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64.jpeg"/><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7.jpeg"/><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5.png"/><Relationship Id="rId4" Type="http://schemas.openxmlformats.org/officeDocument/2006/relationships/image" Target="../media/image69.wmf"/></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jpeg"/></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jpeg"/><Relationship Id="rId4" Type="http://schemas.openxmlformats.org/officeDocument/2006/relationships/image" Target="../media/image6.jpeg"/><Relationship Id="rId9" Type="http://schemas.microsoft.com/office/2007/relationships/diagramDrawing" Target="../diagrams/drawing1.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5.jpeg"/></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7.jpeg"/></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jpeg"/><Relationship Id="rId4" Type="http://schemas.openxmlformats.org/officeDocument/2006/relationships/image" Target="../media/image6.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sp>
        <p:nvSpPr>
          <p:cNvPr id="11" name="Round Diagonal Corner Rectangle 10"/>
          <p:cNvSpPr/>
          <p:nvPr/>
        </p:nvSpPr>
        <p:spPr>
          <a:xfrm>
            <a:off x="302683" y="457200"/>
            <a:ext cx="8536517" cy="5638800"/>
          </a:xfrm>
          <a:prstGeom prst="round2DiagRect">
            <a:avLst/>
          </a:prstGeom>
          <a:solidFill>
            <a:schemeClr val="bg1">
              <a:lumMod val="95000"/>
              <a:alpha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17" y="685800"/>
            <a:ext cx="9144000" cy="1200329"/>
          </a:xfrm>
          <a:prstGeom prst="rect">
            <a:avLst/>
          </a:prstGeom>
          <a:noFill/>
        </p:spPr>
        <p:txBody>
          <a:bodyPr wrap="square" rtlCol="0">
            <a:spAutoFit/>
          </a:bodyPr>
          <a:lstStyle/>
          <a:p>
            <a:pPr algn="ctr"/>
            <a:r>
              <a:rPr lang="en-US" sz="7200" spc="600" dirty="0" smtClean="0">
                <a:latin typeface="Britannic Bold" panose="020B0903060703020204" pitchFamily="34" charset="0"/>
              </a:rPr>
              <a:t>WELCOME</a:t>
            </a:r>
            <a:endParaRPr lang="en-US" sz="6600" spc="600" dirty="0">
              <a:latin typeface="Britannic Bold" panose="020B0903060703020204" pitchFamily="34" charset="0"/>
            </a:endParaRPr>
          </a:p>
        </p:txBody>
      </p:sp>
      <p:sp>
        <p:nvSpPr>
          <p:cNvPr id="8" name="TextBox 7"/>
          <p:cNvSpPr txBox="1"/>
          <p:nvPr/>
        </p:nvSpPr>
        <p:spPr>
          <a:xfrm>
            <a:off x="-5509" y="1828800"/>
            <a:ext cx="9149509" cy="1446550"/>
          </a:xfrm>
          <a:prstGeom prst="rect">
            <a:avLst/>
          </a:prstGeom>
          <a:noFill/>
        </p:spPr>
        <p:txBody>
          <a:bodyPr wrap="square" rtlCol="0">
            <a:spAutoFit/>
          </a:bodyPr>
          <a:lstStyle/>
          <a:p>
            <a:pPr algn="ctr"/>
            <a:r>
              <a:rPr lang="en-US" sz="4400" b="1" spc="300" dirty="0" smtClean="0">
                <a:latin typeface="Chaparral Pro" pitchFamily="18" charset="0"/>
              </a:rPr>
              <a:t>30</a:t>
            </a:r>
            <a:r>
              <a:rPr lang="en-US" sz="4400" b="1" spc="300" baseline="30000" dirty="0" smtClean="0">
                <a:latin typeface="Chaparral Pro" pitchFamily="18" charset="0"/>
              </a:rPr>
              <a:t>th</a:t>
            </a:r>
            <a:r>
              <a:rPr lang="en-US" sz="4400" b="1" spc="300" dirty="0" smtClean="0">
                <a:latin typeface="Chaparral Pro" pitchFamily="18" charset="0"/>
              </a:rPr>
              <a:t> Annual </a:t>
            </a:r>
          </a:p>
          <a:p>
            <a:pPr algn="ctr"/>
            <a:r>
              <a:rPr lang="en-US" sz="4400" b="1" spc="300" dirty="0" smtClean="0">
                <a:latin typeface="Chaparral Pro" pitchFamily="18" charset="0"/>
              </a:rPr>
              <a:t>Convention &amp; Trade Show</a:t>
            </a:r>
            <a:endParaRPr lang="en-US" sz="4400" b="1" spc="300" dirty="0">
              <a:latin typeface="Chaparral Pro" pitchFamily="18" charset="0"/>
            </a:endParaRPr>
          </a:p>
        </p:txBody>
      </p:sp>
      <p:pic>
        <p:nvPicPr>
          <p:cNvPr id="14" name="Picture 13" descr="socialBa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572000"/>
            <a:ext cx="5791200" cy="1017596"/>
          </a:xfrm>
          <a:prstGeom prst="rect">
            <a:avLst/>
          </a:prstGeom>
        </p:spPr>
      </p:pic>
      <p:sp>
        <p:nvSpPr>
          <p:cNvPr id="10" name="TextBox 9"/>
          <p:cNvSpPr txBox="1"/>
          <p:nvPr/>
        </p:nvSpPr>
        <p:spPr>
          <a:xfrm>
            <a:off x="18363" y="3733800"/>
            <a:ext cx="9143999" cy="769441"/>
          </a:xfrm>
          <a:prstGeom prst="rect">
            <a:avLst/>
          </a:prstGeom>
          <a:noFill/>
        </p:spPr>
        <p:txBody>
          <a:bodyPr wrap="square" rtlCol="0">
            <a:spAutoFit/>
          </a:bodyPr>
          <a:lstStyle/>
          <a:p>
            <a:pPr algn="ctr"/>
            <a:r>
              <a:rPr lang="en-US" sz="4400" dirty="0" smtClean="0">
                <a:latin typeface="Britannic Bold" panose="020B0903060703020204" pitchFamily="34" charset="0"/>
              </a:rPr>
              <a:t>#NARPM2018</a:t>
            </a:r>
            <a:endParaRPr lang="en-US" sz="4400" dirty="0">
              <a:latin typeface="Britannic Bold" panose="020B0903060703020204" pitchFamily="34"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354408"/>
      </p:ext>
    </p:extLst>
  </p:cSld>
  <p:clrMapOvr>
    <a:masterClrMapping/>
  </p:clrMapOvr>
  <p:transition>
    <p:split orient="ver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28400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5">
            <a:extLst>
              <a:ext uri="{28A0092B-C50C-407E-A947-70E740481C1C}">
                <a14:useLocalDpi xmlns:a14="http://schemas.microsoft.com/office/drawing/2010/main" val="0"/>
              </a:ext>
            </a:extLst>
          </a:blip>
          <a:srcRect l="6973" t="9920" r="7529" b="65691"/>
          <a:stretch>
            <a:fillRect/>
          </a:stretch>
        </p:blipFill>
        <p:spPr bwMode="auto">
          <a:xfrm>
            <a:off x="228600" y="144463"/>
            <a:ext cx="8642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Content Placeholder 3"/>
          <p:cNvSpPr txBox="1">
            <a:spLocks/>
          </p:cNvSpPr>
          <p:nvPr/>
        </p:nvSpPr>
        <p:spPr bwMode="auto">
          <a:xfrm>
            <a:off x="3451225" y="2846388"/>
            <a:ext cx="23415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ts val="750"/>
              </a:spcBef>
              <a:buFontTx/>
              <a:buNone/>
              <a:defRPr/>
            </a:pPr>
            <a:endParaRPr lang="en-US" altLang="en-US" sz="2250" b="1" dirty="0"/>
          </a:p>
        </p:txBody>
      </p:sp>
      <p:sp>
        <p:nvSpPr>
          <p:cNvPr id="48132" name="Content Placeholder 3"/>
          <p:cNvSpPr txBox="1">
            <a:spLocks/>
          </p:cNvSpPr>
          <p:nvPr/>
        </p:nvSpPr>
        <p:spPr bwMode="auto">
          <a:xfrm>
            <a:off x="5849938" y="4632325"/>
            <a:ext cx="234156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ts val="750"/>
              </a:spcBef>
              <a:buFontTx/>
              <a:buNone/>
              <a:defRPr/>
            </a:pPr>
            <a:endParaRPr lang="en-US" altLang="en-US" sz="2250" b="1" dirty="0"/>
          </a:p>
        </p:txBody>
      </p:sp>
      <p:sp>
        <p:nvSpPr>
          <p:cNvPr id="4" name="Content Placeholder 3"/>
          <p:cNvSpPr>
            <a:spLocks noGrp="1"/>
          </p:cNvSpPr>
          <p:nvPr>
            <p:ph idx="1"/>
          </p:nvPr>
        </p:nvSpPr>
        <p:spPr>
          <a:xfrm>
            <a:off x="228600" y="2293938"/>
            <a:ext cx="2482850" cy="1870075"/>
          </a:xfrm>
        </p:spPr>
        <p:txBody>
          <a:bodyPr/>
          <a:lstStyle/>
          <a:p>
            <a:pPr marL="0" indent="0" algn="ctr">
              <a:buFontTx/>
              <a:buNone/>
            </a:pPr>
            <a:r>
              <a:rPr lang="en-US" altLang="en-US" b="1" dirty="0" smtClean="0"/>
              <a:t>Consumer protection laws </a:t>
            </a:r>
            <a:r>
              <a:rPr lang="en-US" altLang="en-US" b="1" dirty="0"/>
              <a:t>w</a:t>
            </a:r>
            <a:r>
              <a:rPr lang="en-US" altLang="en-US" b="1" dirty="0" smtClean="0"/>
              <a:t>ritten to prevent </a:t>
            </a:r>
            <a:r>
              <a:rPr lang="en-US" altLang="en-US" b="1" dirty="0"/>
              <a:t>a</a:t>
            </a:r>
            <a:r>
              <a:rPr lang="en-US" altLang="en-US" b="1" dirty="0" smtClean="0"/>
              <a:t>buses</a:t>
            </a:r>
          </a:p>
        </p:txBody>
      </p:sp>
      <p:pic>
        <p:nvPicPr>
          <p:cNvPr id="297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63850" y="1905000"/>
            <a:ext cx="3460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65850" y="1905000"/>
            <a:ext cx="2921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bwMode="auto">
          <a:xfrm>
            <a:off x="2949575" y="2309813"/>
            <a:ext cx="32369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ts val="750"/>
              </a:spcBef>
              <a:buFontTx/>
              <a:buNone/>
              <a:defRPr/>
            </a:pPr>
            <a:r>
              <a:rPr lang="en-US" altLang="en-US" b="1" dirty="0"/>
              <a:t>Courts    </a:t>
            </a:r>
            <a:r>
              <a:rPr lang="en-US" altLang="en-US" b="1" dirty="0" smtClean="0"/>
              <a:t>scrutinize </a:t>
            </a:r>
            <a:r>
              <a:rPr lang="en-US" altLang="en-US" b="1" dirty="0"/>
              <a:t>to </a:t>
            </a:r>
            <a:r>
              <a:rPr lang="en-US" altLang="en-US" b="1" dirty="0" smtClean="0"/>
              <a:t>prevent </a:t>
            </a:r>
            <a:r>
              <a:rPr lang="en-US" altLang="en-US" b="1" dirty="0"/>
              <a:t>o</a:t>
            </a:r>
            <a:r>
              <a:rPr lang="en-US" altLang="en-US" b="1" dirty="0" smtClean="0"/>
              <a:t>ppressive </a:t>
            </a:r>
            <a:r>
              <a:rPr lang="en-US" altLang="en-US" b="1" dirty="0"/>
              <a:t>or </a:t>
            </a:r>
            <a:r>
              <a:rPr lang="en-US" altLang="en-US" b="1" dirty="0" smtClean="0"/>
              <a:t>unconscionable terms</a:t>
            </a:r>
            <a:endParaRPr lang="en-US" altLang="en-US" b="1" dirty="0"/>
          </a:p>
          <a:p>
            <a:pPr>
              <a:lnSpc>
                <a:spcPct val="90000"/>
              </a:lnSpc>
              <a:spcBef>
                <a:spcPts val="750"/>
              </a:spcBef>
              <a:buFontTx/>
              <a:buNone/>
              <a:defRPr/>
            </a:pPr>
            <a:endParaRPr lang="en-US" altLang="en-US" sz="2250" b="1" dirty="0"/>
          </a:p>
        </p:txBody>
      </p:sp>
      <p:sp>
        <p:nvSpPr>
          <p:cNvPr id="8" name="Content Placeholder 3"/>
          <p:cNvSpPr txBox="1">
            <a:spLocks/>
          </p:cNvSpPr>
          <p:nvPr/>
        </p:nvSpPr>
        <p:spPr bwMode="auto">
          <a:xfrm>
            <a:off x="6289675" y="2895600"/>
            <a:ext cx="26939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ts val="750"/>
              </a:spcBef>
              <a:buFontTx/>
              <a:buNone/>
              <a:defRPr/>
            </a:pPr>
            <a:r>
              <a:rPr lang="en-US" altLang="en-US" b="1" dirty="0"/>
              <a:t>Enforcement is </a:t>
            </a:r>
            <a:r>
              <a:rPr lang="en-US" altLang="en-US" b="1" dirty="0" smtClean="0"/>
              <a:t>questionable</a:t>
            </a:r>
            <a:endParaRPr lang="en-US" altLang="en-US" b="1" dirty="0"/>
          </a:p>
          <a:p>
            <a:pPr>
              <a:lnSpc>
                <a:spcPct val="90000"/>
              </a:lnSpc>
              <a:spcBef>
                <a:spcPts val="750"/>
              </a:spcBef>
              <a:buFontTx/>
              <a:buNone/>
              <a:defRPr/>
            </a:pPr>
            <a:endParaRPr lang="en-US" altLang="en-US" sz="2250" b="1" dirty="0"/>
          </a:p>
        </p:txBody>
      </p:sp>
      <p:pic>
        <p:nvPicPr>
          <p:cNvPr id="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701"/>
                                        </p:tgtEl>
                                        <p:attrNameLst>
                                          <p:attrName>style.visibility</p:attrName>
                                        </p:attrNameLst>
                                      </p:cBhvr>
                                      <p:to>
                                        <p:strVal val="visible"/>
                                      </p:to>
                                    </p:set>
                                    <p:anim calcmode="lin" valueType="num">
                                      <p:cBhvr additive="base">
                                        <p:cTn id="11" dur="500" fill="hold"/>
                                        <p:tgtEl>
                                          <p:spTgt spid="29701"/>
                                        </p:tgtEl>
                                        <p:attrNameLst>
                                          <p:attrName>ppt_x</p:attrName>
                                        </p:attrNameLst>
                                      </p:cBhvr>
                                      <p:tavLst>
                                        <p:tav tm="0">
                                          <p:val>
                                            <p:strVal val="#ppt_x"/>
                                          </p:val>
                                        </p:tav>
                                        <p:tav tm="100000">
                                          <p:val>
                                            <p:strVal val="#ppt_x"/>
                                          </p:val>
                                        </p:tav>
                                      </p:tavLst>
                                    </p:anim>
                                    <p:anim calcmode="lin" valueType="num">
                                      <p:cBhvr additive="base">
                                        <p:cTn id="12" dur="500" fill="hold"/>
                                        <p:tgtEl>
                                          <p:spTgt spid="2970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703"/>
                                        </p:tgtEl>
                                        <p:attrNameLst>
                                          <p:attrName>style.visibility</p:attrName>
                                        </p:attrNameLst>
                                      </p:cBhvr>
                                      <p:to>
                                        <p:strVal val="visible"/>
                                      </p:to>
                                    </p:set>
                                    <p:anim calcmode="lin" valueType="num">
                                      <p:cBhvr additive="base">
                                        <p:cTn id="21" dur="500" fill="hold"/>
                                        <p:tgtEl>
                                          <p:spTgt spid="29703"/>
                                        </p:tgtEl>
                                        <p:attrNameLst>
                                          <p:attrName>ppt_x</p:attrName>
                                        </p:attrNameLst>
                                      </p:cBhvr>
                                      <p:tavLst>
                                        <p:tav tm="0">
                                          <p:val>
                                            <p:strVal val="#ppt_x"/>
                                          </p:val>
                                        </p:tav>
                                        <p:tav tm="100000">
                                          <p:val>
                                            <p:strVal val="#ppt_x"/>
                                          </p:val>
                                        </p:tav>
                                      </p:tavLst>
                                    </p:anim>
                                    <p:anim calcmode="lin" valueType="num">
                                      <p:cBhvr additive="base">
                                        <p:cTn id="22"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704"/>
                                        </p:tgtEl>
                                        <p:attrNameLst>
                                          <p:attrName>style.visibility</p:attrName>
                                        </p:attrNameLst>
                                      </p:cBhvr>
                                      <p:to>
                                        <p:strVal val="visible"/>
                                      </p:to>
                                    </p:set>
                                    <p:anim calcmode="lin" valueType="num">
                                      <p:cBhvr additive="base">
                                        <p:cTn id="31" dur="500" fill="hold"/>
                                        <p:tgtEl>
                                          <p:spTgt spid="29704"/>
                                        </p:tgtEl>
                                        <p:attrNameLst>
                                          <p:attrName>ppt_x</p:attrName>
                                        </p:attrNameLst>
                                      </p:cBhvr>
                                      <p:tavLst>
                                        <p:tav tm="0">
                                          <p:val>
                                            <p:strVal val="#ppt_x"/>
                                          </p:val>
                                        </p:tav>
                                        <p:tav tm="100000">
                                          <p:val>
                                            <p:strVal val="#ppt_x"/>
                                          </p:val>
                                        </p:tav>
                                      </p:tavLst>
                                    </p:anim>
                                    <p:anim calcmode="lin" valueType="num">
                                      <p:cBhvr additive="base">
                                        <p:cTn id="32"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0857692">
            <a:off x="2870200" y="2817813"/>
            <a:ext cx="3786188" cy="2308225"/>
          </a:xfrm>
          <a:prstGeom prst="rect">
            <a:avLst/>
          </a:prstGeom>
          <a:noFill/>
        </p:spPr>
        <p:txBody>
          <a:bodyPr wrap="none">
            <a:spAutoFit/>
          </a:bodyPr>
          <a:lstStyle/>
          <a:p>
            <a:pPr algn="ctr">
              <a:defRPr/>
            </a:pPr>
            <a:r>
              <a:rPr lang="en-US" sz="7200" b="1" dirty="0">
                <a:ln w="0"/>
                <a:effectLst>
                  <a:outerShdw blurRad="38100" dist="19050" dir="2700000" algn="tl" rotWithShape="0">
                    <a:schemeClr val="dk1">
                      <a:alpha val="40000"/>
                    </a:schemeClr>
                  </a:outerShdw>
                </a:effectLst>
              </a:rPr>
              <a:t>Adhesion</a:t>
            </a:r>
          </a:p>
          <a:p>
            <a:pPr algn="ctr">
              <a:defRPr/>
            </a:pPr>
            <a:r>
              <a:rPr lang="en-US" sz="7200" b="1" dirty="0">
                <a:ln w="0"/>
                <a:effectLst>
                  <a:outerShdw blurRad="38100" dist="19050" dir="2700000" algn="tl" rotWithShape="0">
                    <a:schemeClr val="dk1">
                      <a:alpha val="40000"/>
                    </a:schemeClr>
                  </a:outerShdw>
                </a:effectLst>
              </a:rPr>
              <a:t>Contract</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844"/>
            <a:ext cx="8749123" cy="6858000"/>
          </a:xfrm>
        </p:spPr>
      </p:pic>
      <p:sp>
        <p:nvSpPr>
          <p:cNvPr id="35844" name="Rectangle 3"/>
          <p:cNvSpPr txBox="1">
            <a:spLocks noChangeArrowheads="1"/>
          </p:cNvSpPr>
          <p:nvPr/>
        </p:nvSpPr>
        <p:spPr bwMode="auto">
          <a:xfrm>
            <a:off x="5791200" y="762000"/>
            <a:ext cx="28194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4400" b="1"/>
              <a:t>The Landlord has All the Power.</a:t>
            </a:r>
            <a:endParaRPr lang="en-US" altLang="en-US" sz="440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2263"/>
            <a:ext cx="8600934" cy="6766560"/>
          </a:xfrm>
        </p:spPr>
      </p:pic>
      <p:sp>
        <p:nvSpPr>
          <p:cNvPr id="36868" name="Rectangle 3"/>
          <p:cNvSpPr txBox="1">
            <a:spLocks noChangeArrowheads="1"/>
          </p:cNvSpPr>
          <p:nvPr/>
        </p:nvSpPr>
        <p:spPr bwMode="auto">
          <a:xfrm>
            <a:off x="5562600" y="762000"/>
            <a:ext cx="28384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4400" b="1"/>
              <a:t>The Landlord Hires Help.</a:t>
            </a:r>
            <a:endParaRPr lang="en-US" altLang="en-US" sz="440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2"/>
          <p:cNvSpPr>
            <a:spLocks noGrp="1" noChangeArrowheads="1"/>
          </p:cNvSpPr>
          <p:nvPr>
            <p:ph type="title" idx="4294967295"/>
          </p:nvPr>
        </p:nvSpPr>
        <p:spPr>
          <a:xfrm>
            <a:off x="1769952" y="36513"/>
            <a:ext cx="5791200" cy="1447800"/>
          </a:xfrm>
        </p:spPr>
        <p:txBody>
          <a:bodyPr/>
          <a:lstStyle/>
          <a:p>
            <a:pPr algn="l" eaLnBrk="1" hangingPunct="1">
              <a:defRPr/>
            </a:pPr>
            <a:r>
              <a:rPr lang="en-US" altLang="en-US" b="1" dirty="0" smtClean="0">
                <a:solidFill>
                  <a:schemeClr val="accent6"/>
                </a:solidFill>
              </a:rPr>
              <a:t>Doctor/Patient</a:t>
            </a:r>
            <a:endParaRPr lang="en-US" altLang="en-US" sz="5400" b="1" dirty="0" smtClean="0">
              <a:solidFill>
                <a:schemeClr val="accent6"/>
              </a:solidFill>
            </a:endParaRP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288" y="34250"/>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143000"/>
            <a:ext cx="70866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2"/>
          <p:cNvSpPr>
            <a:spLocks noGrp="1" noChangeArrowheads="1"/>
          </p:cNvSpPr>
          <p:nvPr>
            <p:ph type="title" idx="4294967295"/>
          </p:nvPr>
        </p:nvSpPr>
        <p:spPr>
          <a:xfrm>
            <a:off x="1752600" y="180991"/>
            <a:ext cx="7391400" cy="1447800"/>
          </a:xfrm>
        </p:spPr>
        <p:txBody>
          <a:bodyPr/>
          <a:lstStyle/>
          <a:p>
            <a:pPr algn="l" eaLnBrk="1" hangingPunct="1">
              <a:defRPr/>
            </a:pPr>
            <a:r>
              <a:rPr lang="en-US" altLang="en-US" b="1" dirty="0" smtClean="0">
                <a:solidFill>
                  <a:schemeClr val="accent6"/>
                </a:solidFill>
              </a:rPr>
              <a:t>Teacher/Student</a:t>
            </a:r>
            <a:endParaRPr lang="en-US" altLang="en-US" sz="5400" b="1" dirty="0" smtClean="0">
              <a:solidFill>
                <a:schemeClr val="accent6"/>
              </a:solidFill>
            </a:endParaRP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4453" y="259509"/>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6038" y="1828800"/>
            <a:ext cx="6227762"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924036"/>
      </p:ext>
    </p:extLst>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2"/>
          <p:cNvSpPr>
            <a:spLocks noGrp="1" noChangeArrowheads="1"/>
          </p:cNvSpPr>
          <p:nvPr>
            <p:ph type="title" idx="4294967295"/>
          </p:nvPr>
        </p:nvSpPr>
        <p:spPr>
          <a:xfrm>
            <a:off x="2133600" y="191931"/>
            <a:ext cx="3962400" cy="1447800"/>
          </a:xfrm>
        </p:spPr>
        <p:txBody>
          <a:bodyPr/>
          <a:lstStyle/>
          <a:p>
            <a:pPr algn="l" eaLnBrk="1" hangingPunct="1">
              <a:defRPr/>
            </a:pPr>
            <a:r>
              <a:rPr lang="en-US" altLang="en-US" b="1" dirty="0" smtClean="0">
                <a:solidFill>
                  <a:schemeClr val="accent6"/>
                </a:solidFill>
              </a:rPr>
              <a:t>Parent/Child</a:t>
            </a:r>
            <a:endParaRPr lang="en-US" altLang="en-US" sz="5400" b="1" dirty="0" smtClean="0">
              <a:solidFill>
                <a:schemeClr val="accent6"/>
              </a:solidFill>
            </a:endParaRP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35744"/>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752600"/>
            <a:ext cx="57515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47008"/>
      </p:ext>
    </p:extLst>
  </p:cSld>
  <p:clrMapOvr>
    <a:masterClrMapping/>
  </p:clrMapOvr>
  <p:transition>
    <p:split orient="ver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2"/>
          <p:cNvSpPr>
            <a:spLocks noGrp="1" noChangeArrowheads="1"/>
          </p:cNvSpPr>
          <p:nvPr>
            <p:ph type="title" idx="4294967295"/>
          </p:nvPr>
        </p:nvSpPr>
        <p:spPr>
          <a:xfrm>
            <a:off x="1295400" y="148431"/>
            <a:ext cx="7391400" cy="1447800"/>
          </a:xfrm>
        </p:spPr>
        <p:txBody>
          <a:bodyPr/>
          <a:lstStyle/>
          <a:p>
            <a:pPr algn="l" eaLnBrk="1" hangingPunct="1">
              <a:defRPr/>
            </a:pPr>
            <a:r>
              <a:rPr lang="en-US" altLang="en-US" b="1" dirty="0" smtClean="0">
                <a:solidFill>
                  <a:schemeClr val="accent6"/>
                </a:solidFill>
              </a:rPr>
              <a:t>Employer/Employee</a:t>
            </a:r>
            <a:endParaRPr lang="en-US" altLang="en-US" sz="5400" b="1" dirty="0" smtClean="0">
              <a:solidFill>
                <a:schemeClr val="accent6"/>
              </a:solidFill>
            </a:endParaRP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4037" y="157484"/>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p:cNvPicPr>
          <p:nvPr/>
        </p:nvPicPr>
        <p:blipFill>
          <a:blip r:embed="rId6">
            <a:extLst>
              <a:ext uri="{28A0092B-C50C-407E-A947-70E740481C1C}">
                <a14:useLocalDpi xmlns:a14="http://schemas.microsoft.com/office/drawing/2010/main" val="0"/>
              </a:ext>
            </a:extLst>
          </a:blip>
          <a:srcRect l="10130" r="9511" b="5489"/>
          <a:stretch>
            <a:fillRect/>
          </a:stretch>
        </p:blipFill>
        <p:spPr bwMode="auto">
          <a:xfrm>
            <a:off x="2286000" y="1602873"/>
            <a:ext cx="41211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590750"/>
      </p:ext>
    </p:extLst>
  </p:cSld>
  <p:clrMapOvr>
    <a:masterClrMapping/>
  </p:clrMapOvr>
  <p:transition>
    <p:split orient="ver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5" name="Rectangle 2"/>
          <p:cNvSpPr>
            <a:spLocks noGrp="1" noChangeArrowheads="1"/>
          </p:cNvSpPr>
          <p:nvPr>
            <p:ph type="title" idx="4294967295"/>
          </p:nvPr>
        </p:nvSpPr>
        <p:spPr>
          <a:xfrm>
            <a:off x="1555749" y="119856"/>
            <a:ext cx="5181600" cy="1447800"/>
          </a:xfrm>
        </p:spPr>
        <p:txBody>
          <a:bodyPr/>
          <a:lstStyle/>
          <a:p>
            <a:pPr algn="l" eaLnBrk="1" hangingPunct="1">
              <a:defRPr/>
            </a:pPr>
            <a:r>
              <a:rPr lang="en-US" altLang="en-US" b="1" dirty="0" smtClean="0">
                <a:solidFill>
                  <a:schemeClr val="accent6"/>
                </a:solidFill>
              </a:rPr>
              <a:t>Lender/Borrower</a:t>
            </a:r>
            <a:endParaRPr lang="en-US" altLang="en-US" sz="5400" b="1" dirty="0" smtClean="0">
              <a:solidFill>
                <a:schemeClr val="accent6"/>
              </a:solidFill>
            </a:endParaRPr>
          </a:p>
        </p:txBody>
      </p:sp>
      <p:pic>
        <p:nvPicPr>
          <p:cNvPr id="5325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4275" y="203199"/>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5749" y="1651000"/>
            <a:ext cx="60325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6467900"/>
            <a:ext cx="36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834464"/>
      </p:ext>
    </p:extLst>
  </p:cSld>
  <p:clrMapOvr>
    <a:masterClrMapping/>
  </p:clrMapOvr>
  <p:transition>
    <p:split orient="ver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7" descr="Rules Laws Regulations Stop Yield Road Signs 3d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1894"/>
            <a:ext cx="6096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idx="4294967295"/>
          </p:nvPr>
        </p:nvSpPr>
        <p:spPr>
          <a:xfrm>
            <a:off x="1066800" y="204788"/>
            <a:ext cx="7075488" cy="838200"/>
          </a:xfrm>
        </p:spPr>
        <p:txBody>
          <a:bodyPr/>
          <a:lstStyle/>
          <a:p>
            <a:pPr eaLnBrk="1" hangingPunct="1"/>
            <a:r>
              <a:rPr lang="en-US" altLang="en-US" b="1" smtClean="0">
                <a:solidFill>
                  <a:schemeClr val="tx1"/>
                </a:solidFill>
              </a:rPr>
              <a:t>Government Regulations</a:t>
            </a:r>
            <a:endParaRPr lang="en-US" altLang="en-US" smtClean="0">
              <a:solidFill>
                <a:schemeClr val="tx1"/>
              </a:solidFill>
            </a:endParaRPr>
          </a:p>
        </p:txBody>
      </p:sp>
      <p:sp>
        <p:nvSpPr>
          <p:cNvPr id="10" name="Rectangle 10"/>
          <p:cNvSpPr>
            <a:spLocks noChangeArrowheads="1"/>
          </p:cNvSpPr>
          <p:nvPr/>
        </p:nvSpPr>
        <p:spPr bwMode="auto">
          <a:xfrm>
            <a:off x="5334000" y="1211263"/>
            <a:ext cx="35814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600" b="1"/>
              <a:t>Laws designed to protect consumers from abuses by people who have undue power over others.</a:t>
            </a: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142381"/>
      </p:ext>
    </p:extLst>
  </p:cSld>
  <p:clrMapOvr>
    <a:masterClrMapping/>
  </p:clrMapOvr>
  <p:transition>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l="2449" t="6277"/>
          <a:stretch>
            <a:fillRect/>
          </a:stretch>
        </p:blipFill>
        <p:spPr>
          <a:xfrm>
            <a:off x="142289" y="457200"/>
            <a:ext cx="9001711" cy="6126480"/>
          </a:xfrm>
        </p:spPr>
      </p:pic>
      <p:sp>
        <p:nvSpPr>
          <p:cNvPr id="57348" name="Rectangle 3"/>
          <p:cNvSpPr txBox="1">
            <a:spLocks noChangeArrowheads="1"/>
          </p:cNvSpPr>
          <p:nvPr/>
        </p:nvSpPr>
        <p:spPr bwMode="auto">
          <a:xfrm>
            <a:off x="-228600" y="46831"/>
            <a:ext cx="281940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4400" b="1" dirty="0"/>
              <a:t>Courts Protect </a:t>
            </a:r>
            <a:r>
              <a:rPr lang="en-US" altLang="en-US" sz="4400" b="1" dirty="0" smtClean="0"/>
              <a:t>Tenants</a:t>
            </a:r>
            <a:endParaRPr lang="en-US" altLang="en-US" sz="440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68907"/>
      </p:ext>
    </p:extLst>
  </p:cSld>
  <p:clrMapOvr>
    <a:masterClrMapping/>
  </p:clrMapOvr>
  <p:transition>
    <p:split orient="ver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514" name="Picture 2" descr="Interlocking Arrows"/>
          <p:cNvPicPr>
            <a:picLocks noChangeAspect="1" noChangeArrowheads="1"/>
          </p:cNvPicPr>
          <p:nvPr/>
        </p:nvPicPr>
        <p:blipFill>
          <a:blip r:embed="rId4">
            <a:extLst>
              <a:ext uri="{28A0092B-C50C-407E-A947-70E740481C1C}">
                <a14:useLocalDpi xmlns:a14="http://schemas.microsoft.com/office/drawing/2010/main" val="0"/>
              </a:ext>
            </a:extLst>
          </a:blip>
          <a:srcRect b="20572"/>
          <a:stretch>
            <a:fillRect/>
          </a:stretch>
        </p:blipFill>
        <p:spPr bwMode="auto">
          <a:xfrm>
            <a:off x="1503363" y="511175"/>
            <a:ext cx="57404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48117" y="609600"/>
            <a:ext cx="7765267" cy="5016758"/>
          </a:xfrm>
          <a:prstGeom prst="rect">
            <a:avLst/>
          </a:prstGeom>
          <a:noFill/>
        </p:spPr>
        <p:txBody>
          <a:bodyPr wrap="none">
            <a:spAutoFit/>
          </a:bodyPr>
          <a:lstStyle/>
          <a:p>
            <a:pPr algn="ctr">
              <a:defRPr/>
            </a:pPr>
            <a:r>
              <a:rPr lang="en-US" sz="8000" b="1" dirty="0">
                <a:ln w="0"/>
                <a:effectLst>
                  <a:outerShdw blurRad="38100" dist="19050" dir="2700000" algn="tl" rotWithShape="0">
                    <a:schemeClr val="dk1">
                      <a:alpha val="40000"/>
                    </a:schemeClr>
                  </a:outerShdw>
                </a:effectLst>
              </a:rPr>
              <a:t>2 Management</a:t>
            </a:r>
          </a:p>
          <a:p>
            <a:pPr algn="ctr">
              <a:defRPr/>
            </a:pPr>
            <a:r>
              <a:rPr lang="en-US" sz="8000" b="1" dirty="0">
                <a:ln w="0"/>
                <a:effectLst>
                  <a:outerShdw blurRad="38100" dist="19050" dir="2700000" algn="tl" rotWithShape="0">
                    <a:schemeClr val="dk1">
                      <a:alpha val="40000"/>
                    </a:schemeClr>
                  </a:outerShdw>
                </a:effectLst>
              </a:rPr>
              <a:t>Styles</a:t>
            </a:r>
          </a:p>
          <a:p>
            <a:pPr algn="ctr">
              <a:defRPr/>
            </a:pPr>
            <a:r>
              <a:rPr lang="en-US" sz="8000" b="1" dirty="0">
                <a:ln w="0"/>
                <a:effectLst>
                  <a:outerShdw blurRad="38100" dist="19050" dir="2700000" algn="tl" rotWithShape="0">
                    <a:schemeClr val="dk1">
                      <a:alpha val="40000"/>
                    </a:schemeClr>
                  </a:outerShdw>
                </a:effectLst>
              </a:rPr>
              <a:t>4 Lease </a:t>
            </a:r>
          </a:p>
          <a:p>
            <a:pPr algn="ctr">
              <a:defRPr/>
            </a:pPr>
            <a:r>
              <a:rPr lang="en-US" sz="8000" b="1" dirty="0" smtClean="0">
                <a:ln w="0"/>
                <a:effectLst>
                  <a:outerShdw blurRad="38100" dist="19050" dir="2700000" algn="tl" rotWithShape="0">
                    <a:schemeClr val="dk1">
                      <a:alpha val="40000"/>
                    </a:schemeClr>
                  </a:outerShdw>
                </a:effectLst>
              </a:rPr>
              <a:t>Configurations.</a:t>
            </a:r>
            <a:endParaRPr lang="en-US" sz="8000" b="1" dirty="0">
              <a:ln w="0"/>
              <a:effectLst>
                <a:outerShdw blurRad="38100" dist="19050" dir="2700000" algn="tl" rotWithShape="0">
                  <a:schemeClr val="dk1">
                    <a:alpha val="40000"/>
                  </a:schemeClr>
                </a:outerShdw>
              </a:effectLst>
            </a:endParaRP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p:txBody>
          <a:bodyPr/>
          <a:lstStyle/>
          <a:p>
            <a:pPr eaLnBrk="1" hangingPunct="1"/>
            <a:r>
              <a:rPr lang="en-US" altLang="en-US" smtClean="0"/>
              <a:t>Broker Style</a:t>
            </a:r>
          </a:p>
        </p:txBody>
      </p:sp>
      <p:pic>
        <p:nvPicPr>
          <p:cNvPr id="11267" name="Picture 6"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8625" y="16668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2576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450" y="43338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10"/>
          <p:cNvSpPr txBox="1">
            <a:spLocks noChangeArrowheads="1"/>
          </p:cNvSpPr>
          <p:nvPr/>
        </p:nvSpPr>
        <p:spPr bwMode="auto">
          <a:xfrm>
            <a:off x="1658938" y="2992438"/>
            <a:ext cx="1247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t>PMA</a:t>
            </a:r>
          </a:p>
        </p:txBody>
      </p:sp>
      <p:sp>
        <p:nvSpPr>
          <p:cNvPr id="11271" name="Text Box 11"/>
          <p:cNvSpPr txBox="1">
            <a:spLocks noChangeArrowheads="1"/>
          </p:cNvSpPr>
          <p:nvPr/>
        </p:nvSpPr>
        <p:spPr bwMode="auto">
          <a:xfrm>
            <a:off x="2628900" y="4606925"/>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t>Lease Agreement</a:t>
            </a:r>
          </a:p>
        </p:txBody>
      </p:sp>
      <p:sp>
        <p:nvSpPr>
          <p:cNvPr id="11272" name="Text Box 12"/>
          <p:cNvSpPr txBox="1">
            <a:spLocks noChangeArrowheads="1"/>
          </p:cNvSpPr>
          <p:nvPr/>
        </p:nvSpPr>
        <p:spPr bwMode="auto">
          <a:xfrm>
            <a:off x="382588" y="5886450"/>
            <a:ext cx="16271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    Owner</a:t>
            </a:r>
          </a:p>
        </p:txBody>
      </p:sp>
      <p:sp>
        <p:nvSpPr>
          <p:cNvPr id="11273" name="Text Box 13"/>
          <p:cNvSpPr txBox="1">
            <a:spLocks noChangeArrowheads="1"/>
          </p:cNvSpPr>
          <p:nvPr/>
        </p:nvSpPr>
        <p:spPr bwMode="auto">
          <a:xfrm>
            <a:off x="3800475" y="3089275"/>
            <a:ext cx="153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Manager</a:t>
            </a:r>
          </a:p>
        </p:txBody>
      </p:sp>
      <p:sp>
        <p:nvSpPr>
          <p:cNvPr id="11274" name="Line 14"/>
          <p:cNvSpPr>
            <a:spLocks noChangeShapeType="1"/>
          </p:cNvSpPr>
          <p:nvPr/>
        </p:nvSpPr>
        <p:spPr bwMode="auto">
          <a:xfrm>
            <a:off x="1828800" y="5029200"/>
            <a:ext cx="563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3" name="Line 15"/>
          <p:cNvSpPr>
            <a:spLocks noChangeShapeType="1"/>
          </p:cNvSpPr>
          <p:nvPr/>
        </p:nvSpPr>
        <p:spPr bwMode="auto">
          <a:xfrm>
            <a:off x="4533900" y="3546475"/>
            <a:ext cx="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6"/>
          <p:cNvSpPr>
            <a:spLocks noChangeShapeType="1"/>
          </p:cNvSpPr>
          <p:nvPr/>
        </p:nvSpPr>
        <p:spPr bwMode="auto">
          <a:xfrm flipV="1">
            <a:off x="1352550" y="2308225"/>
            <a:ext cx="2762250" cy="195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7" name="Text Box 10"/>
          <p:cNvSpPr txBox="1">
            <a:spLocks noChangeArrowheads="1"/>
          </p:cNvSpPr>
          <p:nvPr/>
        </p:nvSpPr>
        <p:spPr bwMode="auto">
          <a:xfrm>
            <a:off x="1195388" y="1944688"/>
            <a:ext cx="17764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a:t>Duties</a:t>
            </a:r>
          </a:p>
        </p:txBody>
      </p:sp>
      <p:cxnSp>
        <p:nvCxnSpPr>
          <p:cNvPr id="4" name="Straight Connector 3"/>
          <p:cNvCxnSpPr>
            <a:stCxn id="11277" idx="2"/>
            <a:endCxn id="11270" idx="0"/>
          </p:cNvCxnSpPr>
          <p:nvPr/>
        </p:nvCxnSpPr>
        <p:spPr>
          <a:xfrm>
            <a:off x="2084388" y="2528888"/>
            <a:ext cx="198437" cy="463550"/>
          </a:xfrm>
          <a:prstGeom prst="line">
            <a:avLst/>
          </a:prstGeom>
          <a:ln w="9525"/>
        </p:spPr>
        <p:style>
          <a:lnRef idx="3">
            <a:schemeClr val="accent4"/>
          </a:lnRef>
          <a:fillRef idx="0">
            <a:schemeClr val="accent4"/>
          </a:fillRef>
          <a:effectRef idx="2">
            <a:schemeClr val="accent4"/>
          </a:effectRef>
          <a:fontRef idx="minor">
            <a:schemeClr val="tx1"/>
          </a:fontRef>
        </p:style>
      </p:cxnSp>
      <p:sp>
        <p:nvSpPr>
          <p:cNvPr id="15" name="Text Box 12"/>
          <p:cNvSpPr txBox="1">
            <a:spLocks noChangeArrowheads="1"/>
          </p:cNvSpPr>
          <p:nvPr/>
        </p:nvSpPr>
        <p:spPr bwMode="auto">
          <a:xfrm>
            <a:off x="7291388" y="5870575"/>
            <a:ext cx="1247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Tenant</a:t>
            </a:r>
          </a:p>
        </p:txBody>
      </p:sp>
      <p:sp>
        <p:nvSpPr>
          <p:cNvPr id="2" name="Rectangle 1"/>
          <p:cNvSpPr/>
          <p:nvPr/>
        </p:nvSpPr>
        <p:spPr>
          <a:xfrm>
            <a:off x="234667" y="4920567"/>
            <a:ext cx="2159566" cy="646331"/>
          </a:xfrm>
          <a:prstGeom prst="rect">
            <a:avLst/>
          </a:prstGeom>
          <a:noFill/>
        </p:spPr>
        <p:txBody>
          <a:bodyPr wrap="none">
            <a:spAutoFit/>
          </a:bodyPr>
          <a:lstStyle/>
          <a:p>
            <a:pPr algn="ctr">
              <a:defRPr/>
            </a:pPr>
            <a:r>
              <a:rPr lang="en-US" sz="3600" b="1" dirty="0">
                <a:ln w="9525">
                  <a:solidFill>
                    <a:schemeClr val="bg1"/>
                  </a:solidFill>
                  <a:prstDash val="solid"/>
                </a:ln>
                <a:effectLst>
                  <a:outerShdw blurRad="12700" dist="38100" dir="2700000" algn="tl" rotWithShape="0">
                    <a:schemeClr val="bg1">
                      <a:lumMod val="50000"/>
                    </a:schemeClr>
                  </a:outerShdw>
                </a:effectLst>
              </a:rPr>
              <a:t>Landlord</a:t>
            </a:r>
          </a:p>
        </p:txBody>
      </p:sp>
      <p:sp>
        <p:nvSpPr>
          <p:cNvPr id="18" name="Line 16"/>
          <p:cNvSpPr>
            <a:spLocks noChangeShapeType="1"/>
          </p:cNvSpPr>
          <p:nvPr/>
        </p:nvSpPr>
        <p:spPr bwMode="auto">
          <a:xfrm flipH="1" flipV="1">
            <a:off x="4953000" y="2259013"/>
            <a:ext cx="2667000" cy="19637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2438" y="2549525"/>
            <a:ext cx="12795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V="1">
            <a:off x="2514600" y="5251450"/>
            <a:ext cx="4572000" cy="38100"/>
          </a:xfrm>
          <a:prstGeom prst="straightConnector1">
            <a:avLst/>
          </a:prstGeom>
          <a:ln w="41275">
            <a:tailEnd type="triangle" w="lg" len="lg"/>
          </a:ln>
        </p:spPr>
        <p:style>
          <a:lnRef idx="3">
            <a:schemeClr val="dk1"/>
          </a:lnRef>
          <a:fillRef idx="0">
            <a:schemeClr val="dk1"/>
          </a:fillRef>
          <a:effectRef idx="2">
            <a:schemeClr val="dk1"/>
          </a:effectRef>
          <a:fontRef idx="minor">
            <a:schemeClr val="tx1"/>
          </a:fontRef>
        </p:style>
      </p:cxnSp>
      <p:sp>
        <p:nvSpPr>
          <p:cNvPr id="22" name="Rectangle 2"/>
          <p:cNvSpPr txBox="1">
            <a:spLocks noChangeArrowheads="1"/>
          </p:cNvSpPr>
          <p:nvPr/>
        </p:nvSpPr>
        <p:spPr bwMode="auto">
          <a:xfrm>
            <a:off x="495300" y="4953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dirty="0">
                <a:solidFill>
                  <a:schemeClr val="tx2"/>
                </a:solidFill>
              </a:rPr>
              <a:t>Promises to Tenant</a:t>
            </a:r>
          </a:p>
        </p:txBody>
      </p:sp>
    </p:spTree>
    <p:extLst>
      <p:ext uri="{BB962C8B-B14F-4D97-AF65-F5344CB8AC3E}">
        <p14:creationId xmlns:p14="http://schemas.microsoft.com/office/powerpoint/2010/main" val="882934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2">
                                            <p:txEl>
                                              <p:pRg st="0" end="0"/>
                                            </p:txEl>
                                          </p:spTgt>
                                        </p:tgtEl>
                                        <p:attrNameLst>
                                          <p:attrName>style.visibility</p:attrName>
                                        </p:attrNameLst>
                                      </p:cBhvr>
                                      <p:to>
                                        <p:strVal val="visible"/>
                                      </p:to>
                                    </p:set>
                                    <p:anim calcmode="lin" valueType="num">
                                      <p:cBhvr additive="base">
                                        <p:cTn id="11" dur="500" fill="hold"/>
                                        <p:tgtEl>
                                          <p:spTgt spid="1127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11267"/>
                                        </p:tgtEl>
                                        <p:attrNameLst>
                                          <p:attrName>style.visibility</p:attrName>
                                        </p:attrNameLst>
                                      </p:cBhvr>
                                      <p:to>
                                        <p:strVal val="visible"/>
                                      </p:to>
                                    </p:set>
                                    <p:anim calcmode="lin" valueType="num">
                                      <p:cBhvr additive="base">
                                        <p:cTn id="17" dur="500" fill="hold"/>
                                        <p:tgtEl>
                                          <p:spTgt spid="11267"/>
                                        </p:tgtEl>
                                        <p:attrNameLst>
                                          <p:attrName>ppt_x</p:attrName>
                                        </p:attrNameLst>
                                      </p:cBhvr>
                                      <p:tavLst>
                                        <p:tav tm="0">
                                          <p:val>
                                            <p:strVal val="#ppt_x"/>
                                          </p:val>
                                        </p:tav>
                                        <p:tav tm="100000">
                                          <p:val>
                                            <p:strVal val="#ppt_x"/>
                                          </p:val>
                                        </p:tav>
                                      </p:tavLst>
                                    </p:anim>
                                    <p:anim calcmode="lin" valueType="num">
                                      <p:cBhvr additive="base">
                                        <p:cTn id="18" dur="500" fill="hold"/>
                                        <p:tgtEl>
                                          <p:spTgt spid="1126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1273">
                                            <p:txEl>
                                              <p:pRg st="0" end="0"/>
                                            </p:txEl>
                                          </p:spTgt>
                                        </p:tgtEl>
                                        <p:attrNameLst>
                                          <p:attrName>style.visibility</p:attrName>
                                        </p:attrNameLst>
                                      </p:cBhvr>
                                      <p:to>
                                        <p:strVal val="visible"/>
                                      </p:to>
                                    </p:set>
                                    <p:anim calcmode="lin" valueType="num">
                                      <p:cBhvr additive="base">
                                        <p:cTn id="21" dur="500" fill="hold"/>
                                        <p:tgtEl>
                                          <p:spTgt spid="1127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7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9" fill="hold" nodeType="clickEffect">
                                  <p:stCondLst>
                                    <p:cond delay="0"/>
                                  </p:stCondLst>
                                  <p:childTnLst>
                                    <p:set>
                                      <p:cBhvr>
                                        <p:cTn id="26" dur="1" fill="hold">
                                          <p:stCondLst>
                                            <p:cond delay="0"/>
                                          </p:stCondLst>
                                        </p:cTn>
                                        <p:tgtEl>
                                          <p:spTgt spid="11270">
                                            <p:txEl>
                                              <p:pRg st="0" end="0"/>
                                            </p:txEl>
                                          </p:spTgt>
                                        </p:tgtEl>
                                        <p:attrNameLst>
                                          <p:attrName>style.visibility</p:attrName>
                                        </p:attrNameLst>
                                      </p:cBhvr>
                                      <p:to>
                                        <p:strVal val="visible"/>
                                      </p:to>
                                    </p:set>
                                    <p:anim calcmode="lin" valueType="num">
                                      <p:cBhvr additive="base">
                                        <p:cTn id="27" dur="500" fill="hold"/>
                                        <p:tgtEl>
                                          <p:spTgt spid="1127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0">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1277">
                                            <p:txEl>
                                              <p:pRg st="0" end="0"/>
                                            </p:txEl>
                                          </p:spTgt>
                                        </p:tgtEl>
                                        <p:attrNameLst>
                                          <p:attrName>style.visibility</p:attrName>
                                        </p:attrNameLst>
                                      </p:cBhvr>
                                      <p:to>
                                        <p:strVal val="visible"/>
                                      </p:to>
                                    </p:set>
                                    <p:anim calcmode="lin" valueType="num">
                                      <p:cBhvr additive="base">
                                        <p:cTn id="31" dur="500" fill="hold"/>
                                        <p:tgtEl>
                                          <p:spTgt spid="11277">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7">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1268"/>
                                        </p:tgtEl>
                                        <p:attrNameLst>
                                          <p:attrName>style.visibility</p:attrName>
                                        </p:attrNameLst>
                                      </p:cBhvr>
                                      <p:to>
                                        <p:strVal val="visible"/>
                                      </p:to>
                                    </p:set>
                                    <p:anim calcmode="lin" valueType="num">
                                      <p:cBhvr additive="base">
                                        <p:cTn id="41" dur="500" fill="hold"/>
                                        <p:tgtEl>
                                          <p:spTgt spid="11268"/>
                                        </p:tgtEl>
                                        <p:attrNameLst>
                                          <p:attrName>ppt_x</p:attrName>
                                        </p:attrNameLst>
                                      </p:cBhvr>
                                      <p:tavLst>
                                        <p:tav tm="0">
                                          <p:val>
                                            <p:strVal val="1+#ppt_w/2"/>
                                          </p:val>
                                        </p:tav>
                                        <p:tav tm="100000">
                                          <p:val>
                                            <p:strVal val="#ppt_x"/>
                                          </p:val>
                                        </p:tav>
                                      </p:tavLst>
                                    </p:anim>
                                    <p:anim calcmode="lin" valueType="num">
                                      <p:cBhvr additive="base">
                                        <p:cTn id="42" dur="500" fill="hold"/>
                                        <p:tgtEl>
                                          <p:spTgt spid="11268"/>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 calcmode="lin" valueType="num">
                                      <p:cBhvr additive="base">
                                        <p:cTn id="4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5">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1271">
                                            <p:txEl>
                                              <p:pRg st="0" end="0"/>
                                            </p:txEl>
                                          </p:spTgt>
                                        </p:tgtEl>
                                        <p:attrNameLst>
                                          <p:attrName>style.visibility</p:attrName>
                                        </p:attrNameLst>
                                      </p:cBhvr>
                                      <p:to>
                                        <p:strVal val="visible"/>
                                      </p:to>
                                    </p:set>
                                    <p:anim calcmode="lin" valueType="num">
                                      <p:cBhvr additive="base">
                                        <p:cTn id="49" dur="500" fill="hold"/>
                                        <p:tgtEl>
                                          <p:spTgt spid="11271">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1">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1274"/>
                                        </p:tgtEl>
                                        <p:attrNameLst>
                                          <p:attrName>style.visibility</p:attrName>
                                        </p:attrNameLst>
                                      </p:cBhvr>
                                      <p:to>
                                        <p:strVal val="visible"/>
                                      </p:to>
                                    </p:set>
                                    <p:anim calcmode="lin" valueType="num">
                                      <p:cBhvr additive="base">
                                        <p:cTn id="53" dur="500" fill="hold"/>
                                        <p:tgtEl>
                                          <p:spTgt spid="11274"/>
                                        </p:tgtEl>
                                        <p:attrNameLst>
                                          <p:attrName>ppt_x</p:attrName>
                                        </p:attrNameLst>
                                      </p:cBhvr>
                                      <p:tavLst>
                                        <p:tav tm="0">
                                          <p:val>
                                            <p:strVal val="1+#ppt_w/2"/>
                                          </p:val>
                                        </p:tav>
                                        <p:tav tm="100000">
                                          <p:val>
                                            <p:strVal val="#ppt_x"/>
                                          </p:val>
                                        </p:tav>
                                      </p:tavLst>
                                    </p:anim>
                                    <p:anim calcmode="lin" valueType="num">
                                      <p:cBhvr additive="base">
                                        <p:cTn id="54"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0-#ppt_h/2"/>
                                          </p:val>
                                        </p:tav>
                                        <p:tav tm="100000">
                                          <p:val>
                                            <p:strVal val="#ppt_y"/>
                                          </p:val>
                                        </p:tav>
                                      </p:tavLst>
                                    </p:anim>
                                  </p:childTnLst>
                                </p:cTn>
                              </p:par>
                              <p:par>
                                <p:cTn id="61" presetID="2" presetClass="entr" presetSubtype="6"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1+#ppt_w/2"/>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0-#ppt_w/2"/>
                                          </p:val>
                                        </p:tav>
                                        <p:tav tm="100000">
                                          <p:val>
                                            <p:strVal val="#ppt_x"/>
                                          </p:val>
                                        </p:tav>
                                      </p:tavLst>
                                    </p:anim>
                                    <p:anim calcmode="lin" valueType="num">
                                      <p:cBhvr additive="base">
                                        <p:cTn id="7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additive="base">
                                        <p:cTn id="7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pPr eaLnBrk="1" hangingPunct="1"/>
            <a:r>
              <a:rPr lang="en-US" altLang="en-US" smtClean="0"/>
              <a:t>Manager Style</a:t>
            </a:r>
          </a:p>
        </p:txBody>
      </p:sp>
      <p:sp>
        <p:nvSpPr>
          <p:cNvPr id="6147" name="Rectangle 3"/>
          <p:cNvSpPr>
            <a:spLocks noGrp="1" noChangeArrowheads="1"/>
          </p:cNvSpPr>
          <p:nvPr>
            <p:ph type="body" idx="1"/>
          </p:nvPr>
        </p:nvSpPr>
        <p:spPr/>
        <p:txBody>
          <a:bodyPr/>
          <a:lstStyle/>
          <a:p>
            <a:pPr eaLnBrk="1" hangingPunct="1">
              <a:buFontTx/>
              <a:buNone/>
            </a:pPr>
            <a:endParaRPr lang="en-US" altLang="en-US" smtClean="0"/>
          </a:p>
          <a:p>
            <a:pPr eaLnBrk="1" hangingPunct="1">
              <a:buFontTx/>
              <a:buNone/>
            </a:pPr>
            <a:endParaRPr lang="en-US" altLang="en-US" smtClean="0"/>
          </a:p>
        </p:txBody>
      </p:sp>
      <p:pic>
        <p:nvPicPr>
          <p:cNvPr id="6148" name="Picture 6"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28098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8098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DEK0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886075"/>
            <a:ext cx="590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2" name="Rectangle 8"/>
          <p:cNvSpPr>
            <a:spLocks noChangeArrowheads="1"/>
          </p:cNvSpPr>
          <p:nvPr/>
        </p:nvSpPr>
        <p:spPr bwMode="auto">
          <a:xfrm>
            <a:off x="0" y="1533525"/>
            <a:ext cx="1374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rebuchet MS" panose="020B0603020202020204" pitchFamily="34" charset="0"/>
                <a:cs typeface="Times New Roman" panose="02020603050405020304" pitchFamily="18" charset="0"/>
              </a:rPr>
              <a:t>	      </a:t>
            </a:r>
            <a:endParaRPr lang="en-US" altLang="en-US" sz="1800"/>
          </a:p>
        </p:txBody>
      </p:sp>
      <p:sp>
        <p:nvSpPr>
          <p:cNvPr id="6153" name="Rectangle 9"/>
          <p:cNvSpPr>
            <a:spLocks noChangeArrowheads="1"/>
          </p:cNvSpPr>
          <p:nvPr/>
        </p:nvSpPr>
        <p:spPr bwMode="auto">
          <a:xfrm>
            <a:off x="0" y="3341688"/>
            <a:ext cx="43481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rebuchet MS" panose="020B0603020202020204" pitchFamily="34" charset="0"/>
                <a:cs typeface="Times New Roman" panose="02020603050405020304" pitchFamily="18" charset="0"/>
              </a:rPr>
              <a:t>	    			           </a:t>
            </a:r>
            <a:endParaRPr lang="en-US" altLang="en-US" sz="1800"/>
          </a:p>
        </p:txBody>
      </p:sp>
      <p:sp>
        <p:nvSpPr>
          <p:cNvPr id="6154" name="Rectangle 10"/>
          <p:cNvSpPr>
            <a:spLocks noChangeArrowheads="1"/>
          </p:cNvSpPr>
          <p:nvPr/>
        </p:nvSpPr>
        <p:spPr bwMode="auto">
          <a:xfrm>
            <a:off x="0" y="5149850"/>
            <a:ext cx="1130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latin typeface="Trebuchet MS" panose="020B0603020202020204" pitchFamily="34" charset="0"/>
                <a:cs typeface="Times New Roman" panose="02020603050405020304" pitchFamily="18" charset="0"/>
              </a:rPr>
              <a:t>	</a:t>
            </a:r>
            <a:r>
              <a:rPr lang="en-US" altLang="en-US" sz="900"/>
              <a:t> </a:t>
            </a:r>
            <a:endParaRPr lang="en-US" altLang="en-US" sz="1800"/>
          </a:p>
        </p:txBody>
      </p:sp>
      <p:sp>
        <p:nvSpPr>
          <p:cNvPr id="6155" name="Text Box 12"/>
          <p:cNvSpPr txBox="1">
            <a:spLocks noChangeArrowheads="1"/>
          </p:cNvSpPr>
          <p:nvPr/>
        </p:nvSpPr>
        <p:spPr bwMode="auto">
          <a:xfrm>
            <a:off x="1752600" y="32718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t>PMA</a:t>
            </a:r>
          </a:p>
        </p:txBody>
      </p:sp>
      <p:sp>
        <p:nvSpPr>
          <p:cNvPr id="6156" name="Line 13"/>
          <p:cNvSpPr>
            <a:spLocks noChangeShapeType="1"/>
          </p:cNvSpPr>
          <p:nvPr/>
        </p:nvSpPr>
        <p:spPr bwMode="auto">
          <a:xfrm>
            <a:off x="1828800" y="3657600"/>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Text Box 14"/>
          <p:cNvSpPr txBox="1">
            <a:spLocks noChangeArrowheads="1"/>
          </p:cNvSpPr>
          <p:nvPr/>
        </p:nvSpPr>
        <p:spPr bwMode="auto">
          <a:xfrm>
            <a:off x="5181600" y="3271838"/>
            <a:ext cx="2133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t>Lease</a:t>
            </a:r>
          </a:p>
        </p:txBody>
      </p:sp>
      <p:sp>
        <p:nvSpPr>
          <p:cNvPr id="6158" name="Line 15"/>
          <p:cNvSpPr>
            <a:spLocks noChangeShapeType="1"/>
          </p:cNvSpPr>
          <p:nvPr/>
        </p:nvSpPr>
        <p:spPr bwMode="auto">
          <a:xfrm>
            <a:off x="5334000" y="3657600"/>
            <a:ext cx="198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9" name="Text Box 16"/>
          <p:cNvSpPr txBox="1">
            <a:spLocks noChangeArrowheads="1"/>
          </p:cNvSpPr>
          <p:nvPr/>
        </p:nvSpPr>
        <p:spPr bwMode="auto">
          <a:xfrm>
            <a:off x="457200" y="4643438"/>
            <a:ext cx="822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t>Owner		        Manager	                  Tenant                                        </a:t>
            </a:r>
          </a:p>
        </p:txBody>
      </p:sp>
      <p:sp>
        <p:nvSpPr>
          <p:cNvPr id="6160" name="Text Box 12"/>
          <p:cNvSpPr txBox="1">
            <a:spLocks noChangeArrowheads="1"/>
          </p:cNvSpPr>
          <p:nvPr/>
        </p:nvSpPr>
        <p:spPr bwMode="auto">
          <a:xfrm>
            <a:off x="1743075" y="2325688"/>
            <a:ext cx="2133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a:t>Duties</a:t>
            </a:r>
          </a:p>
        </p:txBody>
      </p:sp>
      <p:sp>
        <p:nvSpPr>
          <p:cNvPr id="6161" name="Line 15"/>
          <p:cNvSpPr>
            <a:spLocks noChangeShapeType="1"/>
          </p:cNvSpPr>
          <p:nvPr/>
        </p:nvSpPr>
        <p:spPr bwMode="auto">
          <a:xfrm>
            <a:off x="2809875" y="2841625"/>
            <a:ext cx="9525" cy="511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2"/>
          <p:cNvSpPr txBox="1">
            <a:spLocks noChangeArrowheads="1"/>
          </p:cNvSpPr>
          <p:nvPr/>
        </p:nvSpPr>
        <p:spPr bwMode="auto">
          <a:xfrm>
            <a:off x="1800225" y="3622675"/>
            <a:ext cx="2019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solidFill>
                  <a:schemeClr val="tx2"/>
                </a:solidFill>
              </a:rPr>
              <a:t>Promises</a:t>
            </a:r>
          </a:p>
        </p:txBody>
      </p:sp>
      <p:sp>
        <p:nvSpPr>
          <p:cNvPr id="20" name="Rectangle 2"/>
          <p:cNvSpPr txBox="1">
            <a:spLocks noChangeArrowheads="1"/>
          </p:cNvSpPr>
          <p:nvPr/>
        </p:nvSpPr>
        <p:spPr bwMode="auto">
          <a:xfrm>
            <a:off x="5334000" y="3635375"/>
            <a:ext cx="2019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solidFill>
                  <a:schemeClr val="tx2"/>
                </a:solidFill>
              </a:rPr>
              <a:t>Promises</a:t>
            </a:r>
          </a:p>
        </p:txBody>
      </p:sp>
      <p:cxnSp>
        <p:nvCxnSpPr>
          <p:cNvPr id="21" name="Straight Arrow Connector 20"/>
          <p:cNvCxnSpPr/>
          <p:nvPr/>
        </p:nvCxnSpPr>
        <p:spPr>
          <a:xfrm flipV="1">
            <a:off x="1809750" y="3900488"/>
            <a:ext cx="1971675" cy="15875"/>
          </a:xfrm>
          <a:prstGeom prst="straightConnector1">
            <a:avLst/>
          </a:prstGeom>
          <a:ln w="41275">
            <a:tailEnd type="triangle" w="lg" len="lg"/>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5391150" y="3865563"/>
            <a:ext cx="1971675" cy="15875"/>
          </a:xfrm>
          <a:prstGeom prst="straightConnector1">
            <a:avLst/>
          </a:prstGeom>
          <a:ln w="41275">
            <a:tailEnd type="triangle" w="lg" len="lg"/>
          </a:ln>
        </p:spPr>
        <p:style>
          <a:lnRef idx="3">
            <a:schemeClr val="dk1"/>
          </a:lnRef>
          <a:fillRef idx="0">
            <a:schemeClr val="dk1"/>
          </a:fillRef>
          <a:effectRef idx="2">
            <a:schemeClr val="dk1"/>
          </a:effectRef>
          <a:fontRef idx="minor">
            <a:schemeClr val="tx1"/>
          </a:fontRef>
        </p:style>
      </p:cxnSp>
      <p:pic>
        <p:nvPicPr>
          <p:cNvPr id="2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6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5538" name="Picture 4"/>
          <p:cNvPicPr>
            <a:picLocks noChangeAspect="1"/>
          </p:cNvPicPr>
          <p:nvPr/>
        </p:nvPicPr>
        <p:blipFill>
          <a:blip r:embed="rId4">
            <a:extLst>
              <a:ext uri="{28A0092B-C50C-407E-A947-70E740481C1C}">
                <a14:useLocalDpi xmlns:a14="http://schemas.microsoft.com/office/drawing/2010/main" val="0"/>
              </a:ext>
            </a:extLst>
          </a:blip>
          <a:srcRect l="14999" t="30000" r="16667" b="16666"/>
          <a:stretch>
            <a:fillRect/>
          </a:stretch>
        </p:blipFill>
        <p:spPr bwMode="auto">
          <a:xfrm>
            <a:off x="901700" y="1112838"/>
            <a:ext cx="7340600"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79563" y="165100"/>
            <a:ext cx="6332537" cy="922338"/>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Broker Style</a:t>
            </a:r>
          </a:p>
        </p:txBody>
      </p:sp>
      <p:sp>
        <p:nvSpPr>
          <p:cNvPr id="7" name="Content Placeholder 2"/>
          <p:cNvSpPr txBox="1">
            <a:spLocks/>
          </p:cNvSpPr>
          <p:nvPr/>
        </p:nvSpPr>
        <p:spPr bwMode="auto">
          <a:xfrm>
            <a:off x="1392236" y="5500726"/>
            <a:ext cx="6359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4400" b="1" dirty="0"/>
              <a:t>3 lease configurations</a:t>
            </a:r>
          </a:p>
          <a:p>
            <a:pPr algn="ctr">
              <a:buFontTx/>
              <a:buNone/>
            </a:pPr>
            <a:endParaRPr lang="en-US" altLang="en-US" sz="3600" dirty="0"/>
          </a:p>
        </p:txBody>
      </p:sp>
      <p:cxnSp>
        <p:nvCxnSpPr>
          <p:cNvPr id="3" name="Straight Arrow Connector 2"/>
          <p:cNvCxnSpPr/>
          <p:nvPr/>
        </p:nvCxnSpPr>
        <p:spPr>
          <a:xfrm>
            <a:off x="2895600" y="4648200"/>
            <a:ext cx="36576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5542" name="TextBox 4"/>
          <p:cNvSpPr txBox="1">
            <a:spLocks noChangeArrowheads="1"/>
          </p:cNvSpPr>
          <p:nvPr/>
        </p:nvSpPr>
        <p:spPr bwMode="auto">
          <a:xfrm>
            <a:off x="3733800" y="4267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Promises</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79563" y="165100"/>
            <a:ext cx="6332537" cy="922338"/>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Manager Style</a:t>
            </a:r>
          </a:p>
        </p:txBody>
      </p:sp>
      <p:sp>
        <p:nvSpPr>
          <p:cNvPr id="7" name="Content Placeholder 2"/>
          <p:cNvSpPr txBox="1">
            <a:spLocks/>
          </p:cNvSpPr>
          <p:nvPr/>
        </p:nvSpPr>
        <p:spPr bwMode="auto">
          <a:xfrm>
            <a:off x="1400174" y="4621935"/>
            <a:ext cx="6343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4400" b="1" dirty="0"/>
              <a:t>1 lease configuration</a:t>
            </a:r>
          </a:p>
          <a:p>
            <a:pPr algn="ctr">
              <a:buFontTx/>
              <a:buNone/>
            </a:pPr>
            <a:endParaRPr lang="en-US" altLang="en-US" sz="3600" dirty="0"/>
          </a:p>
        </p:txBody>
      </p:sp>
      <p:pic>
        <p:nvPicPr>
          <p:cNvPr id="66564" name="Picture 1"/>
          <p:cNvPicPr>
            <a:picLocks noChangeAspect="1"/>
          </p:cNvPicPr>
          <p:nvPr/>
        </p:nvPicPr>
        <p:blipFill>
          <a:blip r:embed="rId4">
            <a:extLst>
              <a:ext uri="{28A0092B-C50C-407E-A947-70E740481C1C}">
                <a14:useLocalDpi xmlns:a14="http://schemas.microsoft.com/office/drawing/2010/main" val="0"/>
              </a:ext>
            </a:extLst>
          </a:blip>
          <a:srcRect l="16025" t="34444" r="15845" b="32222"/>
          <a:stretch>
            <a:fillRect/>
          </a:stretch>
        </p:blipFill>
        <p:spPr bwMode="auto">
          <a:xfrm>
            <a:off x="1082675" y="1708150"/>
            <a:ext cx="69786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4"/>
          <p:cNvSpPr txBox="1">
            <a:spLocks noChangeArrowheads="1"/>
          </p:cNvSpPr>
          <p:nvPr/>
        </p:nvSpPr>
        <p:spPr bwMode="auto">
          <a:xfrm>
            <a:off x="2209800" y="3395663"/>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Promises</a:t>
            </a:r>
          </a:p>
        </p:txBody>
      </p:sp>
      <p:cxnSp>
        <p:nvCxnSpPr>
          <p:cNvPr id="8" name="Straight Arrow Connector 7"/>
          <p:cNvCxnSpPr/>
          <p:nvPr/>
        </p:nvCxnSpPr>
        <p:spPr>
          <a:xfrm>
            <a:off x="2286000" y="3733800"/>
            <a:ext cx="16764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181600" y="3733800"/>
            <a:ext cx="16764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6568" name="TextBox 9"/>
          <p:cNvSpPr txBox="1">
            <a:spLocks noChangeArrowheads="1"/>
          </p:cNvSpPr>
          <p:nvPr/>
        </p:nvSpPr>
        <p:spPr bwMode="auto">
          <a:xfrm>
            <a:off x="5105400" y="3395663"/>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Promises</a:t>
            </a:r>
          </a:p>
        </p:txBody>
      </p:sp>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4"/>
          <p:cNvPicPr>
            <a:picLocks noChangeAspect="1"/>
          </p:cNvPicPr>
          <p:nvPr/>
        </p:nvPicPr>
        <p:blipFill>
          <a:blip r:embed="rId4">
            <a:extLst>
              <a:ext uri="{28A0092B-C50C-407E-A947-70E740481C1C}">
                <a14:useLocalDpi xmlns:a14="http://schemas.microsoft.com/office/drawing/2010/main" val="0"/>
              </a:ext>
            </a:extLst>
          </a:blip>
          <a:srcRect l="14999" t="30000" r="16667" b="16666"/>
          <a:stretch>
            <a:fillRect/>
          </a:stretch>
        </p:blipFill>
        <p:spPr bwMode="auto">
          <a:xfrm>
            <a:off x="2306638" y="1630363"/>
            <a:ext cx="437356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66825" y="173038"/>
            <a:ext cx="6332538" cy="923925"/>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Broker Style</a:t>
            </a:r>
          </a:p>
        </p:txBody>
      </p:sp>
      <p:sp>
        <p:nvSpPr>
          <p:cNvPr id="7" name="Content Placeholder 2"/>
          <p:cNvSpPr txBox="1">
            <a:spLocks/>
          </p:cNvSpPr>
          <p:nvPr/>
        </p:nvSpPr>
        <p:spPr bwMode="auto">
          <a:xfrm>
            <a:off x="471488" y="4435475"/>
            <a:ext cx="7921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a:t>Owner signs the lease for self</a:t>
            </a:r>
          </a:p>
          <a:p>
            <a:pPr algn="ctr">
              <a:buFontTx/>
              <a:buNone/>
            </a:pPr>
            <a:r>
              <a:rPr lang="en-US" altLang="en-US" sz="3600" b="1"/>
              <a:t>Manager signs for company</a:t>
            </a:r>
          </a:p>
          <a:p>
            <a:pPr algn="ctr">
              <a:buFontTx/>
              <a:buNone/>
            </a:pPr>
            <a:endParaRPr lang="en-US" altLang="en-US" sz="3600"/>
          </a:p>
        </p:txBody>
      </p:sp>
      <p:pic>
        <p:nvPicPr>
          <p:cNvPr id="6758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73038"/>
            <a:ext cx="201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1+#ppt_w/2"/>
                                          </p:val>
                                        </p:tav>
                                        <p:tav tm="100000">
                                          <p:val>
                                            <p:strVal val="#ppt_x"/>
                                          </p:val>
                                        </p:tav>
                                      </p:tavLst>
                                    </p:anim>
                                    <p:anim calcmode="lin" valueType="num">
                                      <p:cBhvr additive="base">
                                        <p:cTn id="8" dur="500" fill="hold"/>
                                        <p:tgtEl>
                                          <p:spTgt spid="675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4"/>
          <p:cNvPicPr>
            <a:picLocks noChangeAspect="1"/>
          </p:cNvPicPr>
          <p:nvPr/>
        </p:nvPicPr>
        <p:blipFill>
          <a:blip r:embed="rId4">
            <a:extLst>
              <a:ext uri="{28A0092B-C50C-407E-A947-70E740481C1C}">
                <a14:useLocalDpi xmlns:a14="http://schemas.microsoft.com/office/drawing/2010/main" val="0"/>
              </a:ext>
            </a:extLst>
          </a:blip>
          <a:srcRect l="14999" t="30000" r="16667" b="16666"/>
          <a:stretch>
            <a:fillRect/>
          </a:stretch>
        </p:blipFill>
        <p:spPr bwMode="auto">
          <a:xfrm>
            <a:off x="2306638" y="1630363"/>
            <a:ext cx="437356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66825" y="173038"/>
            <a:ext cx="6332538" cy="923925"/>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Broker Style</a:t>
            </a:r>
          </a:p>
        </p:txBody>
      </p:sp>
      <p:sp>
        <p:nvSpPr>
          <p:cNvPr id="7" name="Content Placeholder 2"/>
          <p:cNvSpPr txBox="1">
            <a:spLocks/>
          </p:cNvSpPr>
          <p:nvPr/>
        </p:nvSpPr>
        <p:spPr bwMode="auto">
          <a:xfrm>
            <a:off x="381000" y="4343400"/>
            <a:ext cx="83772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a:t>Manager signs the lease FOR owner</a:t>
            </a:r>
          </a:p>
          <a:p>
            <a:pPr algn="ctr">
              <a:buFontTx/>
              <a:buNone/>
            </a:pPr>
            <a:r>
              <a:rPr lang="en-US" altLang="en-US" sz="3600" b="1"/>
              <a:t>Manager signs for company</a:t>
            </a:r>
          </a:p>
          <a:p>
            <a:pPr algn="ctr">
              <a:buFontTx/>
              <a:buNone/>
            </a:pPr>
            <a:endParaRPr lang="en-US" altLang="en-US" sz="3600"/>
          </a:p>
        </p:txBody>
      </p:sp>
      <p:pic>
        <p:nvPicPr>
          <p:cNvPr id="6861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47638"/>
            <a:ext cx="1585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additive="base">
                                        <p:cTn id="7" dur="500" fill="hold"/>
                                        <p:tgtEl>
                                          <p:spTgt spid="68613"/>
                                        </p:tgtEl>
                                        <p:attrNameLst>
                                          <p:attrName>ppt_x</p:attrName>
                                        </p:attrNameLst>
                                      </p:cBhvr>
                                      <p:tavLst>
                                        <p:tav tm="0">
                                          <p:val>
                                            <p:strVal val="1+#ppt_w/2"/>
                                          </p:val>
                                        </p:tav>
                                        <p:tav tm="100000">
                                          <p:val>
                                            <p:strVal val="#ppt_x"/>
                                          </p:val>
                                        </p:tav>
                                      </p:tavLst>
                                    </p:anim>
                                    <p:anim calcmode="lin" valueType="num">
                                      <p:cBhvr additive="base">
                                        <p:cTn id="8" dur="500" fill="hold"/>
                                        <p:tgtEl>
                                          <p:spTgt spid="686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4"/>
          <p:cNvPicPr>
            <a:picLocks noChangeAspect="1"/>
          </p:cNvPicPr>
          <p:nvPr/>
        </p:nvPicPr>
        <p:blipFill>
          <a:blip r:embed="rId4">
            <a:extLst>
              <a:ext uri="{28A0092B-C50C-407E-A947-70E740481C1C}">
                <a14:useLocalDpi xmlns:a14="http://schemas.microsoft.com/office/drawing/2010/main" val="0"/>
              </a:ext>
            </a:extLst>
          </a:blip>
          <a:srcRect l="14999" t="30000" r="16667" b="16666"/>
          <a:stretch>
            <a:fillRect/>
          </a:stretch>
        </p:blipFill>
        <p:spPr bwMode="auto">
          <a:xfrm>
            <a:off x="2306638" y="1630363"/>
            <a:ext cx="4373562"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66825" y="173038"/>
            <a:ext cx="6332538" cy="923925"/>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Broker Style</a:t>
            </a:r>
          </a:p>
        </p:txBody>
      </p:sp>
      <p:sp>
        <p:nvSpPr>
          <p:cNvPr id="7" name="Content Placeholder 2"/>
          <p:cNvSpPr txBox="1">
            <a:spLocks/>
          </p:cNvSpPr>
          <p:nvPr/>
        </p:nvSpPr>
        <p:spPr bwMode="auto">
          <a:xfrm>
            <a:off x="471488" y="4267200"/>
            <a:ext cx="7921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a:t>Owner signs for self</a:t>
            </a:r>
          </a:p>
          <a:p>
            <a:pPr algn="ctr">
              <a:buFontTx/>
              <a:buNone/>
            </a:pPr>
            <a:r>
              <a:rPr lang="en-US" altLang="en-US" sz="3600" b="1"/>
              <a:t>Manager doesn’t sign.</a:t>
            </a:r>
          </a:p>
          <a:p>
            <a:pPr algn="ctr">
              <a:buFontTx/>
              <a:buNone/>
            </a:pPr>
            <a:endParaRPr lang="en-US" altLang="en-US" sz="3600"/>
          </a:p>
        </p:txBody>
      </p:sp>
      <p:pic>
        <p:nvPicPr>
          <p:cNvPr id="7270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5363" y="173038"/>
            <a:ext cx="15748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additive="base">
                                        <p:cTn id="7" dur="500" fill="hold"/>
                                        <p:tgtEl>
                                          <p:spTgt spid="72709"/>
                                        </p:tgtEl>
                                        <p:attrNameLst>
                                          <p:attrName>ppt_x</p:attrName>
                                        </p:attrNameLst>
                                      </p:cBhvr>
                                      <p:tavLst>
                                        <p:tav tm="0">
                                          <p:val>
                                            <p:strVal val="1+#ppt_w/2"/>
                                          </p:val>
                                        </p:tav>
                                        <p:tav tm="100000">
                                          <p:val>
                                            <p:strVal val="#ppt_x"/>
                                          </p:val>
                                        </p:tav>
                                      </p:tavLst>
                                    </p:anim>
                                    <p:anim calcmode="lin" valueType="num">
                                      <p:cBhvr additive="base">
                                        <p:cTn id="8" dur="500" fill="hold"/>
                                        <p:tgtEl>
                                          <p:spTgt spid="727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6" descr="Knight Mascot with Sword and 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8" y="474663"/>
            <a:ext cx="39116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33788" y="152400"/>
            <a:ext cx="5341937" cy="3786188"/>
          </a:xfrm>
          <a:prstGeom prst="rect">
            <a:avLst/>
          </a:prstGeom>
          <a:noFill/>
        </p:spPr>
        <p:txBody>
          <a:bodyPr>
            <a:spAutoFit/>
          </a:bodyPr>
          <a:lstStyle/>
          <a:p>
            <a:pPr algn="ctr">
              <a:defRPr/>
            </a:pPr>
            <a:r>
              <a:rPr lang="en-US" sz="6000" b="1" dirty="0">
                <a:ln w="0"/>
                <a:solidFill>
                  <a:srgbClr val="FF0000"/>
                </a:solidFill>
                <a:effectLst>
                  <a:outerShdw blurRad="38100" dist="19050" dir="2700000" algn="tl" rotWithShape="0">
                    <a:schemeClr val="dk1">
                      <a:alpha val="40000"/>
                    </a:schemeClr>
                  </a:outerShdw>
                </a:effectLst>
              </a:rPr>
              <a:t>Building a Killer                  Lease Agreement</a:t>
            </a:r>
          </a:p>
        </p:txBody>
      </p:sp>
      <p:sp>
        <p:nvSpPr>
          <p:cNvPr id="5" name="Content Placeholder 2"/>
          <p:cNvSpPr txBox="1">
            <a:spLocks/>
          </p:cNvSpPr>
          <p:nvPr/>
        </p:nvSpPr>
        <p:spPr bwMode="auto">
          <a:xfrm>
            <a:off x="3767137" y="3938588"/>
            <a:ext cx="50752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FontTx/>
              <a:buNone/>
            </a:pPr>
            <a:r>
              <a:rPr lang="en-US" altLang="en-US" sz="3600" b="1" dirty="0" smtClean="0"/>
              <a:t>Robert </a:t>
            </a:r>
            <a:r>
              <a:rPr lang="en-US" altLang="en-US" sz="3600" b="1" dirty="0"/>
              <a:t>Locke</a:t>
            </a:r>
          </a:p>
          <a:p>
            <a:pPr algn="ctr">
              <a:spcBef>
                <a:spcPts val="0"/>
              </a:spcBef>
              <a:buFontTx/>
              <a:buNone/>
            </a:pPr>
            <a:r>
              <a:rPr lang="en-US" altLang="en-US" b="1" dirty="0"/>
              <a:t>RMP, </a:t>
            </a:r>
            <a:r>
              <a:rPr lang="en-US" altLang="en-US" b="1" dirty="0" smtClean="0"/>
              <a:t>MPM</a:t>
            </a:r>
          </a:p>
          <a:p>
            <a:pPr algn="ctr">
              <a:spcBef>
                <a:spcPts val="0"/>
              </a:spcBef>
              <a:buFontTx/>
              <a:buNone/>
            </a:pPr>
            <a:r>
              <a:rPr lang="en-US" altLang="en-US" sz="3600" b="1" dirty="0" smtClean="0"/>
              <a:t>And Attorney</a:t>
            </a:r>
          </a:p>
          <a:p>
            <a:pPr algn="ctr">
              <a:spcBef>
                <a:spcPts val="0"/>
              </a:spcBef>
              <a:buFontTx/>
              <a:buNone/>
            </a:pPr>
            <a:r>
              <a:rPr lang="en-US" altLang="en-US" sz="3600" b="1" dirty="0" smtClean="0"/>
              <a:t>Monica Gilroy</a:t>
            </a:r>
            <a:endParaRPr lang="en-US" altLang="en-US" sz="3600" b="1" dirty="0"/>
          </a:p>
          <a:p>
            <a:pPr algn="ctr">
              <a:buFontTx/>
              <a:buNone/>
            </a:pPr>
            <a:endParaRPr lang="en-US" altLang="en-US" sz="3600" dirty="0"/>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79563" y="165100"/>
            <a:ext cx="6332537" cy="922338"/>
          </a:xfrm>
          <a:prstGeom prst="rect">
            <a:avLst/>
          </a:prstGeom>
          <a:noFill/>
        </p:spPr>
        <p:txBody>
          <a:bodyPr>
            <a:spAutoFit/>
          </a:bodyPr>
          <a:lstStyle/>
          <a:p>
            <a:pPr algn="ctr">
              <a:defRPr/>
            </a:pPr>
            <a:r>
              <a:rPr lang="en-US" sz="5400" b="1" dirty="0">
                <a:ln w="0"/>
                <a:effectLst>
                  <a:outerShdw blurRad="38100" dist="19050" dir="2700000" algn="tl" rotWithShape="0">
                    <a:schemeClr val="dk1">
                      <a:alpha val="40000"/>
                    </a:schemeClr>
                  </a:outerShdw>
                </a:effectLst>
              </a:rPr>
              <a:t>Manager Style</a:t>
            </a:r>
          </a:p>
        </p:txBody>
      </p:sp>
      <p:sp>
        <p:nvSpPr>
          <p:cNvPr id="7" name="Content Placeholder 2"/>
          <p:cNvSpPr txBox="1">
            <a:spLocks/>
          </p:cNvSpPr>
          <p:nvPr/>
        </p:nvSpPr>
        <p:spPr bwMode="auto">
          <a:xfrm>
            <a:off x="1579563" y="4495800"/>
            <a:ext cx="587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a:t>Manager signs the lease for the company.</a:t>
            </a:r>
          </a:p>
          <a:p>
            <a:pPr algn="ctr">
              <a:buFontTx/>
              <a:buNone/>
            </a:pPr>
            <a:endParaRPr lang="en-US" altLang="en-US" sz="3600"/>
          </a:p>
        </p:txBody>
      </p:sp>
      <p:pic>
        <p:nvPicPr>
          <p:cNvPr id="73732" name="Picture 1"/>
          <p:cNvPicPr>
            <a:picLocks noChangeAspect="1"/>
          </p:cNvPicPr>
          <p:nvPr/>
        </p:nvPicPr>
        <p:blipFill>
          <a:blip r:embed="rId4">
            <a:extLst>
              <a:ext uri="{28A0092B-C50C-407E-A947-70E740481C1C}">
                <a14:useLocalDpi xmlns:a14="http://schemas.microsoft.com/office/drawing/2010/main" val="0"/>
              </a:ext>
            </a:extLst>
          </a:blip>
          <a:srcRect l="16025" t="34444" r="15845" b="32222"/>
          <a:stretch>
            <a:fillRect/>
          </a:stretch>
        </p:blipFill>
        <p:spPr bwMode="auto">
          <a:xfrm>
            <a:off x="1082675" y="1731963"/>
            <a:ext cx="69786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8320" y="146993"/>
            <a:ext cx="1430338"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1+#ppt_w/2"/>
                                          </p:val>
                                        </p:tav>
                                        <p:tav tm="100000">
                                          <p:val>
                                            <p:strVal val="#ppt_x"/>
                                          </p:val>
                                        </p:tav>
                                      </p:tavLst>
                                    </p:anim>
                                    <p:anim calcmode="lin" valueType="num">
                                      <p:cBhvr additive="base">
                                        <p:cTn id="8"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5181600" y="1295400"/>
            <a:ext cx="3726329"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3600" b="1" dirty="0" smtClean="0">
                <a:solidFill>
                  <a:schemeClr val="bg1"/>
                </a:solidFill>
              </a:rPr>
              <a:t>1. There </a:t>
            </a:r>
            <a:r>
              <a:rPr lang="en-US" altLang="en-US" sz="3600" b="1" dirty="0">
                <a:solidFill>
                  <a:schemeClr val="bg1"/>
                </a:solidFill>
              </a:rPr>
              <a:t>are different ways to do leasing</a:t>
            </a:r>
          </a:p>
          <a:p>
            <a:pPr>
              <a:buFontTx/>
              <a:buNone/>
            </a:pPr>
            <a:r>
              <a:rPr lang="en-US" altLang="en-US" sz="3600" b="1" dirty="0" smtClean="0">
                <a:solidFill>
                  <a:schemeClr val="bg1"/>
                </a:solidFill>
              </a:rPr>
              <a:t>2. Some </a:t>
            </a:r>
            <a:r>
              <a:rPr lang="en-US" altLang="en-US" sz="3600" b="1" dirty="0">
                <a:solidFill>
                  <a:schemeClr val="bg1"/>
                </a:solidFill>
              </a:rPr>
              <a:t>are more scalable than others</a:t>
            </a:r>
          </a:p>
          <a:p>
            <a:pPr>
              <a:buFontTx/>
              <a:buNone/>
            </a:pPr>
            <a:r>
              <a:rPr lang="en-US" altLang="en-US" sz="3600" b="1" dirty="0" smtClean="0">
                <a:solidFill>
                  <a:schemeClr val="bg1"/>
                </a:solidFill>
              </a:rPr>
              <a:t>3. You’ll </a:t>
            </a:r>
            <a:r>
              <a:rPr lang="en-US" altLang="en-US" sz="3600" b="1" dirty="0">
                <a:solidFill>
                  <a:schemeClr val="bg1"/>
                </a:solidFill>
              </a:rPr>
              <a:t>evolve                  over time.</a:t>
            </a:r>
          </a:p>
          <a:p>
            <a:pPr algn="ctr">
              <a:buFontTx/>
              <a:buNone/>
            </a:pPr>
            <a:endParaRPr lang="en-US" altLang="en-US" sz="3600" dirty="0">
              <a:solidFill>
                <a:schemeClr val="bg1"/>
              </a:solidFill>
            </a:endParaRPr>
          </a:p>
        </p:txBody>
      </p:sp>
      <p:sp>
        <p:nvSpPr>
          <p:cNvPr id="6" name="Rectangle 5"/>
          <p:cNvSpPr/>
          <p:nvPr/>
        </p:nvSpPr>
        <p:spPr>
          <a:xfrm>
            <a:off x="4800600" y="182263"/>
            <a:ext cx="3954929"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Conclusion</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374352"/>
      </p:ext>
    </p:extLst>
  </p:cSld>
  <p:clrMapOvr>
    <a:masterClrMapping/>
  </p:clrMapOvr>
  <p:transition>
    <p:split orient="ver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9090" name="Picture 6" descr="Knight Mascot with Sword and 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685800"/>
            <a:ext cx="39116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67200" y="1295400"/>
            <a:ext cx="4419600" cy="3785652"/>
          </a:xfrm>
          <a:prstGeom prst="rect">
            <a:avLst/>
          </a:prstGeom>
          <a:noFill/>
        </p:spPr>
        <p:txBody>
          <a:bodyPr wrap="square">
            <a:spAutoFit/>
          </a:bodyPr>
          <a:lstStyle/>
          <a:p>
            <a:pPr algn="ctr">
              <a:defRPr/>
            </a:pPr>
            <a:r>
              <a:rPr lang="en-US" sz="6000" b="1" dirty="0" smtClean="0">
                <a:ln w="0"/>
                <a:effectLst>
                  <a:outerShdw blurRad="38100" dist="19050" dir="2700000" algn="tl" rotWithShape="0">
                    <a:schemeClr val="dk1">
                      <a:alpha val="40000"/>
                    </a:schemeClr>
                  </a:outerShdw>
                </a:effectLst>
              </a:rPr>
              <a:t>Things You NEVER Put in Your Lease</a:t>
            </a:r>
            <a:endParaRPr lang="en-US" sz="6000" b="1" dirty="0">
              <a:ln w="0"/>
              <a:effectLst>
                <a:outerShdw blurRad="38100" dist="19050" dir="2700000" algn="tl" rotWithShape="0">
                  <a:schemeClr val="dk1">
                    <a:alpha val="40000"/>
                  </a:schemeClr>
                </a:outerShdw>
              </a:effectLst>
            </a:endParaRP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3"/>
          <p:cNvSpPr>
            <a:spLocks noGrp="1" noChangeArrowheads="1"/>
          </p:cNvSpPr>
          <p:nvPr>
            <p:ph type="body" idx="1"/>
          </p:nvPr>
        </p:nvSpPr>
        <p:spPr>
          <a:xfrm>
            <a:off x="2971800" y="252413"/>
            <a:ext cx="6137275" cy="733425"/>
          </a:xfrm>
        </p:spPr>
        <p:txBody>
          <a:bodyPr/>
          <a:lstStyle/>
          <a:p>
            <a:pPr marL="0" indent="0" algn="r" eaLnBrk="1" hangingPunct="1">
              <a:lnSpc>
                <a:spcPct val="80000"/>
              </a:lnSpc>
              <a:buFontTx/>
              <a:buNone/>
            </a:pPr>
            <a:r>
              <a:rPr lang="en-US" altLang="en-US" sz="4400" b="1" dirty="0" smtClean="0"/>
              <a:t>Things that Put the Tenant in Harm’s Way</a:t>
            </a:r>
          </a:p>
        </p:txBody>
      </p:sp>
      <p:sp>
        <p:nvSpPr>
          <p:cNvPr id="8" name="Rectangle 3"/>
          <p:cNvSpPr txBox="1">
            <a:spLocks noChangeArrowheads="1"/>
          </p:cNvSpPr>
          <p:nvPr/>
        </p:nvSpPr>
        <p:spPr bwMode="auto">
          <a:xfrm>
            <a:off x="4191000" y="1552575"/>
            <a:ext cx="4616450" cy="452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4000" b="1" dirty="0"/>
              <a:t>Tenant agrees to: </a:t>
            </a:r>
          </a:p>
          <a:p>
            <a:pPr algn="r">
              <a:lnSpc>
                <a:spcPct val="90000"/>
              </a:lnSpc>
              <a:buFontTx/>
              <a:buNone/>
            </a:pPr>
            <a:r>
              <a:rPr lang="en-US" altLang="en-US" sz="3600" b="1" dirty="0"/>
              <a:t>Keep gutters </a:t>
            </a:r>
            <a:r>
              <a:rPr lang="en-US" altLang="en-US" sz="3600" b="1" dirty="0" smtClean="0"/>
              <a:t>clean</a:t>
            </a:r>
          </a:p>
          <a:p>
            <a:pPr algn="r">
              <a:lnSpc>
                <a:spcPct val="90000"/>
              </a:lnSpc>
              <a:buFontTx/>
              <a:buNone/>
            </a:pPr>
            <a:r>
              <a:rPr lang="en-US" altLang="en-US" sz="3600" b="1" dirty="0" smtClean="0"/>
              <a:t>Climb ladders</a:t>
            </a:r>
            <a:endParaRPr lang="en-US" altLang="en-US" sz="3600" b="1" dirty="0"/>
          </a:p>
          <a:p>
            <a:pPr algn="r">
              <a:lnSpc>
                <a:spcPct val="90000"/>
              </a:lnSpc>
              <a:buFontTx/>
              <a:buNone/>
            </a:pPr>
            <a:r>
              <a:rPr lang="en-US" altLang="en-US" sz="3600" b="1" dirty="0"/>
              <a:t>Do all </a:t>
            </a:r>
            <a:r>
              <a:rPr lang="en-US" altLang="en-US" sz="3600" b="1" dirty="0" smtClean="0"/>
              <a:t>                             minor </a:t>
            </a:r>
            <a:r>
              <a:rPr lang="en-US" altLang="en-US" sz="3600" b="1" dirty="0"/>
              <a:t>repairs</a:t>
            </a:r>
          </a:p>
          <a:p>
            <a:pPr algn="r">
              <a:lnSpc>
                <a:spcPct val="90000"/>
              </a:lnSpc>
              <a:buFontTx/>
              <a:buNone/>
            </a:pPr>
            <a:r>
              <a:rPr lang="en-US" altLang="en-US" sz="3600" b="1" dirty="0"/>
              <a:t>Pay the first                   $50 of all </a:t>
            </a:r>
            <a:r>
              <a:rPr lang="en-US" altLang="en-US" sz="3600" b="1" dirty="0" smtClean="0"/>
              <a:t>maintenance.</a:t>
            </a:r>
            <a:endParaRPr lang="en-US" altLang="en-US" sz="3600" b="1" dirty="0"/>
          </a:p>
        </p:txBody>
      </p:sp>
      <p:sp>
        <p:nvSpPr>
          <p:cNvPr id="2" name="Rectangle 1"/>
          <p:cNvSpPr/>
          <p:nvPr/>
        </p:nvSpPr>
        <p:spPr>
          <a:xfrm rot="20819510">
            <a:off x="192186" y="-132139"/>
            <a:ext cx="1752403" cy="1785104"/>
          </a:xfrm>
          <a:prstGeom prst="rect">
            <a:avLst/>
          </a:prstGeom>
          <a:noFill/>
        </p:spPr>
        <p:txBody>
          <a:bodyPr wrap="none">
            <a:spAutoFit/>
          </a:bodyPr>
          <a:lstStyle/>
          <a:p>
            <a:pPr algn="ctr">
              <a:defRPr/>
            </a:pPr>
            <a:r>
              <a:rPr lang="en-US" sz="11000" b="1" dirty="0">
                <a:ln w="0"/>
                <a:effectLst>
                  <a:outerShdw blurRad="38100" dist="19050" dir="2700000" algn="tl" rotWithShape="0">
                    <a:schemeClr val="dk1">
                      <a:alpha val="40000"/>
                    </a:schemeClr>
                  </a:outerShdw>
                </a:effectLst>
              </a:rPr>
              <a:t>#1</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3"/>
          <p:cNvSpPr>
            <a:spLocks noGrp="1" noChangeArrowheads="1"/>
          </p:cNvSpPr>
          <p:nvPr>
            <p:ph type="body" idx="1"/>
          </p:nvPr>
        </p:nvSpPr>
        <p:spPr>
          <a:xfrm>
            <a:off x="2954626" y="103164"/>
            <a:ext cx="6078538" cy="733425"/>
          </a:xfrm>
        </p:spPr>
        <p:txBody>
          <a:bodyPr/>
          <a:lstStyle/>
          <a:p>
            <a:pPr marL="0" indent="0" algn="r" eaLnBrk="1" hangingPunct="1">
              <a:lnSpc>
                <a:spcPct val="80000"/>
              </a:lnSpc>
              <a:buFontTx/>
              <a:buNone/>
            </a:pPr>
            <a:r>
              <a:rPr lang="en-US" altLang="en-US" sz="4400" b="1" dirty="0" smtClean="0"/>
              <a:t>Things that Put the Tenant in Harm’s Way</a:t>
            </a:r>
          </a:p>
        </p:txBody>
      </p:sp>
      <p:sp>
        <p:nvSpPr>
          <p:cNvPr id="8" name="Rectangle 3"/>
          <p:cNvSpPr txBox="1">
            <a:spLocks noChangeArrowheads="1"/>
          </p:cNvSpPr>
          <p:nvPr/>
        </p:nvSpPr>
        <p:spPr bwMode="auto">
          <a:xfrm>
            <a:off x="3962400" y="1673178"/>
            <a:ext cx="45561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4000" b="1" dirty="0"/>
              <a:t>Tenant agrees </a:t>
            </a:r>
            <a:r>
              <a:rPr lang="en-US" altLang="en-US" sz="4000" b="1" dirty="0" smtClean="0"/>
              <a:t>to </a:t>
            </a:r>
            <a:r>
              <a:rPr lang="en-US" altLang="en-US" sz="3600" b="1" dirty="0" smtClean="0"/>
              <a:t>do </a:t>
            </a:r>
            <a:r>
              <a:rPr lang="en-US" altLang="en-US" sz="3600" b="1" dirty="0"/>
              <a:t>the repair                      if they broke it</a:t>
            </a:r>
          </a:p>
          <a:p>
            <a:pPr algn="r">
              <a:lnSpc>
                <a:spcPct val="90000"/>
              </a:lnSpc>
              <a:buFontTx/>
              <a:buNone/>
            </a:pPr>
            <a:r>
              <a:rPr lang="en-US" altLang="en-US" sz="3600" b="1" dirty="0"/>
              <a:t>If it wasn’t                  broken at                   move in,                         they must                     fix it.</a:t>
            </a:r>
          </a:p>
        </p:txBody>
      </p:sp>
      <p:sp>
        <p:nvSpPr>
          <p:cNvPr id="7" name="Rectangle 6"/>
          <p:cNvSpPr/>
          <p:nvPr/>
        </p:nvSpPr>
        <p:spPr>
          <a:xfrm rot="20819510">
            <a:off x="192186" y="-132139"/>
            <a:ext cx="1752403" cy="1785104"/>
          </a:xfrm>
          <a:prstGeom prst="rect">
            <a:avLst/>
          </a:prstGeom>
          <a:noFill/>
        </p:spPr>
        <p:txBody>
          <a:bodyPr wrap="none">
            <a:spAutoFit/>
          </a:bodyPr>
          <a:lstStyle/>
          <a:p>
            <a:pPr algn="ctr">
              <a:defRPr/>
            </a:pPr>
            <a:r>
              <a:rPr lang="en-US" sz="11000" b="1" dirty="0">
                <a:ln w="0"/>
                <a:effectLst>
                  <a:outerShdw blurRad="38100" dist="19050" dir="2700000" algn="tl" rotWithShape="0">
                    <a:schemeClr val="dk1">
                      <a:alpha val="40000"/>
                    </a:schemeClr>
                  </a:outerShdw>
                </a:effectLst>
              </a:rPr>
              <a:t>#1</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4210" name="Picture 2" descr="Cartoon Angry Ju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7" y="2286000"/>
            <a:ext cx="5257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4800600" y="1951642"/>
            <a:ext cx="3946526"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The health and safety of the resident</a:t>
            </a:r>
          </a:p>
          <a:p>
            <a:pPr algn="r">
              <a:lnSpc>
                <a:spcPct val="90000"/>
              </a:lnSpc>
              <a:buFontTx/>
              <a:buNone/>
            </a:pPr>
            <a:r>
              <a:rPr lang="en-US" altLang="en-US" sz="3600" b="1" dirty="0"/>
              <a:t>Potential conflict with owners</a:t>
            </a:r>
          </a:p>
          <a:p>
            <a:pPr algn="r">
              <a:lnSpc>
                <a:spcPct val="90000"/>
              </a:lnSpc>
              <a:buFontTx/>
              <a:buNone/>
            </a:pPr>
            <a:r>
              <a:rPr lang="en-US" altLang="en-US" sz="3600" b="1" dirty="0"/>
              <a:t>Face the </a:t>
            </a:r>
            <a:r>
              <a:rPr lang="en-US" altLang="en-US" sz="3600" b="1" dirty="0" smtClean="0"/>
              <a:t>owner </a:t>
            </a:r>
            <a:r>
              <a:rPr lang="en-US" altLang="en-US" sz="3600" b="1" dirty="0"/>
              <a:t>vs face the </a:t>
            </a:r>
            <a:r>
              <a:rPr lang="en-US" altLang="en-US" sz="3600" b="1" dirty="0" smtClean="0"/>
              <a:t>judge.</a:t>
            </a:r>
            <a:endParaRPr lang="en-US" altLang="en-US" sz="3600" b="1" dirty="0"/>
          </a:p>
        </p:txBody>
      </p:sp>
      <p:pic>
        <p:nvPicPr>
          <p:cNvPr id="94213" name="Picture 1"/>
          <p:cNvPicPr>
            <a:picLocks noChangeAspect="1"/>
          </p:cNvPicPr>
          <p:nvPr/>
        </p:nvPicPr>
        <p:blipFill>
          <a:blip r:embed="rId5">
            <a:extLst>
              <a:ext uri="{28A0092B-C50C-407E-A947-70E740481C1C}">
                <a14:useLocalDpi xmlns:a14="http://schemas.microsoft.com/office/drawing/2010/main" val="0"/>
              </a:ext>
            </a:extLst>
          </a:blip>
          <a:srcRect l="5157" t="12500" r="3725" b="12500"/>
          <a:stretch>
            <a:fillRect/>
          </a:stretch>
        </p:blipFill>
        <p:spPr bwMode="auto">
          <a:xfrm>
            <a:off x="5429250" y="0"/>
            <a:ext cx="37147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41511" y="-228600"/>
            <a:ext cx="1553630" cy="1569660"/>
          </a:xfrm>
          <a:prstGeom prst="rect">
            <a:avLst/>
          </a:prstGeom>
          <a:noFill/>
        </p:spPr>
        <p:txBody>
          <a:bodyPr wrap="none">
            <a:spAutoFit/>
          </a:bodyPr>
          <a:lstStyle/>
          <a:p>
            <a:pPr algn="ctr">
              <a:defRPr/>
            </a:pPr>
            <a:r>
              <a:rPr lang="en-US" sz="9600" b="1" dirty="0">
                <a:ln w="22225">
                  <a:solidFill>
                    <a:schemeClr val="accent2"/>
                  </a:solidFill>
                  <a:prstDash val="solid"/>
                </a:ln>
                <a:solidFill>
                  <a:srgbClr val="0070C0"/>
                </a:solidFill>
              </a:rPr>
              <a:t>#1</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72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6773"/>
            <a:ext cx="44196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3"/>
          <p:cNvSpPr>
            <a:spLocks noGrp="1" noChangeArrowheads="1"/>
          </p:cNvSpPr>
          <p:nvPr>
            <p:ph type="body" idx="1"/>
          </p:nvPr>
        </p:nvSpPr>
        <p:spPr>
          <a:xfrm>
            <a:off x="2209800" y="176213"/>
            <a:ext cx="6765925" cy="733425"/>
          </a:xfrm>
        </p:spPr>
        <p:txBody>
          <a:bodyPr/>
          <a:lstStyle/>
          <a:p>
            <a:pPr marL="0" indent="0" algn="r" eaLnBrk="1" hangingPunct="1">
              <a:lnSpc>
                <a:spcPct val="80000"/>
              </a:lnSpc>
              <a:buFontTx/>
              <a:buNone/>
            </a:pPr>
            <a:r>
              <a:rPr lang="en-US" altLang="en-US" sz="4000" b="1" dirty="0" smtClean="0"/>
              <a:t> </a:t>
            </a:r>
            <a:r>
              <a:rPr lang="en-US" altLang="en-US" sz="4400" b="1" dirty="0" smtClean="0"/>
              <a:t>Things You Are Not                  Able (or Don’t Have                     a System in Place) to Monitor and Enforce</a:t>
            </a:r>
          </a:p>
        </p:txBody>
      </p:sp>
      <p:sp>
        <p:nvSpPr>
          <p:cNvPr id="7" name="Rectangle 3"/>
          <p:cNvSpPr txBox="1">
            <a:spLocks noChangeArrowheads="1"/>
          </p:cNvSpPr>
          <p:nvPr/>
        </p:nvSpPr>
        <p:spPr bwMode="auto">
          <a:xfrm>
            <a:off x="4419600" y="2438400"/>
            <a:ext cx="4098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No pets over                    10 pounds</a:t>
            </a:r>
          </a:p>
          <a:p>
            <a:pPr algn="r">
              <a:lnSpc>
                <a:spcPct val="90000"/>
              </a:lnSpc>
              <a:buFontTx/>
              <a:buNone/>
            </a:pPr>
            <a:r>
              <a:rPr lang="en-US" altLang="en-US" sz="3600" b="1" dirty="0"/>
              <a:t>Outside pets only</a:t>
            </a:r>
          </a:p>
          <a:p>
            <a:pPr algn="r">
              <a:lnSpc>
                <a:spcPct val="90000"/>
              </a:lnSpc>
              <a:buFontTx/>
              <a:buNone/>
            </a:pPr>
            <a:r>
              <a:rPr lang="en-US" altLang="en-US" sz="3600" b="1" dirty="0"/>
              <a:t>Pets on a leash</a:t>
            </a:r>
          </a:p>
          <a:p>
            <a:pPr algn="r">
              <a:lnSpc>
                <a:spcPct val="90000"/>
              </a:lnSpc>
              <a:buFontTx/>
              <a:buNone/>
            </a:pPr>
            <a:r>
              <a:rPr lang="en-US" altLang="en-US" sz="3600" b="1" dirty="0"/>
              <a:t>Change filters quarterly.</a:t>
            </a:r>
          </a:p>
        </p:txBody>
      </p:sp>
      <p:sp>
        <p:nvSpPr>
          <p:cNvPr id="8" name="Rectangle 7"/>
          <p:cNvSpPr/>
          <p:nvPr/>
        </p:nvSpPr>
        <p:spPr>
          <a:xfrm rot="20819510">
            <a:off x="192186" y="-132139"/>
            <a:ext cx="1752403" cy="1785104"/>
          </a:xfrm>
          <a:prstGeom prst="rect">
            <a:avLst/>
          </a:prstGeom>
          <a:noFill/>
        </p:spPr>
        <p:txBody>
          <a:bodyPr wrap="none">
            <a:spAutoFit/>
          </a:bodyPr>
          <a:lstStyle/>
          <a:p>
            <a:pPr algn="ctr">
              <a:defRPr/>
            </a:pPr>
            <a:r>
              <a:rPr lang="en-US" sz="11000" b="1" dirty="0">
                <a:ln w="0"/>
                <a:effectLst>
                  <a:outerShdw blurRad="38100" dist="19050" dir="2700000" algn="tl" rotWithShape="0">
                    <a:schemeClr val="dk1">
                      <a:alpha val="40000"/>
                    </a:schemeClr>
                  </a:outerShdw>
                </a:effectLst>
              </a:rPr>
              <a:t>#2</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9332" name="Rectangle 3"/>
          <p:cNvSpPr>
            <a:spLocks noGrp="1" noChangeArrowheads="1"/>
          </p:cNvSpPr>
          <p:nvPr>
            <p:ph type="body" idx="1"/>
          </p:nvPr>
        </p:nvSpPr>
        <p:spPr>
          <a:xfrm>
            <a:off x="3352800" y="173038"/>
            <a:ext cx="5691188" cy="733425"/>
          </a:xfrm>
        </p:spPr>
        <p:txBody>
          <a:bodyPr/>
          <a:lstStyle/>
          <a:p>
            <a:pPr marL="0" indent="0" algn="r" eaLnBrk="1" hangingPunct="1">
              <a:lnSpc>
                <a:spcPct val="80000"/>
              </a:lnSpc>
              <a:buFontTx/>
              <a:buNone/>
            </a:pPr>
            <a:r>
              <a:rPr lang="en-US" altLang="en-US" sz="4400" b="1" smtClean="0"/>
              <a:t>The Owner has the Right to Expect…</a:t>
            </a:r>
          </a:p>
        </p:txBody>
      </p:sp>
      <p:sp>
        <p:nvSpPr>
          <p:cNvPr id="7" name="Rectangle 3"/>
          <p:cNvSpPr txBox="1">
            <a:spLocks noChangeArrowheads="1"/>
          </p:cNvSpPr>
          <p:nvPr/>
        </p:nvSpPr>
        <p:spPr bwMode="auto">
          <a:xfrm>
            <a:off x="4267200" y="1282700"/>
            <a:ext cx="45100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If it’s in the lease,       it’s enforceable</a:t>
            </a:r>
          </a:p>
          <a:p>
            <a:pPr algn="r">
              <a:lnSpc>
                <a:spcPct val="90000"/>
              </a:lnSpc>
              <a:buFontTx/>
              <a:buNone/>
            </a:pPr>
            <a:r>
              <a:rPr lang="en-US" altLang="en-US" sz="3600" b="1" dirty="0"/>
              <a:t>You’re the professional, you should know</a:t>
            </a:r>
          </a:p>
          <a:p>
            <a:pPr algn="r">
              <a:lnSpc>
                <a:spcPct val="90000"/>
              </a:lnSpc>
              <a:buFontTx/>
              <a:buNone/>
            </a:pPr>
            <a:r>
              <a:rPr lang="en-US" altLang="en-US" sz="3600" b="1" dirty="0"/>
              <a:t>You wrote the                 lease terms</a:t>
            </a:r>
          </a:p>
          <a:p>
            <a:pPr algn="r">
              <a:lnSpc>
                <a:spcPct val="90000"/>
              </a:lnSpc>
              <a:buFontTx/>
              <a:buNone/>
            </a:pPr>
            <a:r>
              <a:rPr lang="en-US" altLang="en-US" sz="3600" b="1" dirty="0"/>
              <a:t>It’s your job to enforce the lease.</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Hopping mad man"/>
          <p:cNvPicPr>
            <a:picLocks noChangeAspect="1" noChangeArrowheads="1"/>
          </p:cNvPicPr>
          <p:nvPr/>
        </p:nvPicPr>
        <p:blipFill rotWithShape="1">
          <a:blip r:embed="rId5">
            <a:extLst>
              <a:ext uri="{28A0092B-C50C-407E-A947-70E740481C1C}">
                <a14:useLocalDpi xmlns:a14="http://schemas.microsoft.com/office/drawing/2010/main" val="0"/>
              </a:ext>
            </a:extLst>
          </a:blip>
          <a:srcRect l="46231"/>
          <a:stretch/>
        </p:blipFill>
        <p:spPr bwMode="auto">
          <a:xfrm>
            <a:off x="152400" y="1325966"/>
            <a:ext cx="4239767" cy="4754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83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94" y="1315384"/>
            <a:ext cx="43434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3"/>
          <p:cNvSpPr>
            <a:spLocks noGrp="1" noChangeArrowheads="1"/>
          </p:cNvSpPr>
          <p:nvPr>
            <p:ph type="body" idx="1"/>
          </p:nvPr>
        </p:nvSpPr>
        <p:spPr>
          <a:xfrm>
            <a:off x="2209800" y="152400"/>
            <a:ext cx="6765925" cy="733425"/>
          </a:xfrm>
        </p:spPr>
        <p:txBody>
          <a:bodyPr/>
          <a:lstStyle/>
          <a:p>
            <a:pPr marL="0" indent="0" algn="r" eaLnBrk="1" hangingPunct="1">
              <a:lnSpc>
                <a:spcPct val="80000"/>
              </a:lnSpc>
              <a:buFontTx/>
              <a:buNone/>
            </a:pPr>
            <a:r>
              <a:rPr lang="en-US" altLang="en-US" sz="4000" b="1" smtClean="0"/>
              <a:t> </a:t>
            </a:r>
            <a:r>
              <a:rPr lang="en-US" altLang="en-US" sz="4400" b="1" smtClean="0"/>
              <a:t>Things You Are Not                  Able to (or Don’t Have                     a System in Place to) Monitor and Enforce</a:t>
            </a:r>
          </a:p>
        </p:txBody>
      </p:sp>
      <p:sp>
        <p:nvSpPr>
          <p:cNvPr id="8" name="Rectangle 3"/>
          <p:cNvSpPr txBox="1">
            <a:spLocks noChangeArrowheads="1"/>
          </p:cNvSpPr>
          <p:nvPr/>
        </p:nvSpPr>
        <p:spPr bwMode="auto">
          <a:xfrm>
            <a:off x="3048000" y="2438400"/>
            <a:ext cx="55467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a:t>No guests over 10 days</a:t>
            </a:r>
          </a:p>
          <a:p>
            <a:pPr algn="r">
              <a:lnSpc>
                <a:spcPct val="90000"/>
              </a:lnSpc>
              <a:buFontTx/>
              <a:buNone/>
            </a:pPr>
            <a:r>
              <a:rPr lang="en-US" altLang="en-US" sz="3600" b="1"/>
              <a:t>Set temperature at 70</a:t>
            </a:r>
          </a:p>
          <a:p>
            <a:pPr algn="r">
              <a:lnSpc>
                <a:spcPct val="90000"/>
              </a:lnSpc>
              <a:buFontTx/>
              <a:buNone/>
            </a:pPr>
            <a:r>
              <a:rPr lang="en-US" altLang="en-US" sz="3600" b="1"/>
              <a:t>Mandatory renters insurance</a:t>
            </a:r>
          </a:p>
          <a:p>
            <a:pPr algn="r">
              <a:lnSpc>
                <a:spcPct val="90000"/>
              </a:lnSpc>
              <a:buFontTx/>
              <a:buNone/>
            </a:pPr>
            <a:r>
              <a:rPr lang="en-US" altLang="en-US" sz="3600" b="1"/>
              <a:t>No smoking</a:t>
            </a:r>
          </a:p>
          <a:p>
            <a:pPr algn="r">
              <a:lnSpc>
                <a:spcPct val="90000"/>
              </a:lnSpc>
              <a:buFontTx/>
              <a:buNone/>
            </a:pPr>
            <a:r>
              <a:rPr lang="en-US" altLang="en-US" sz="4000" b="1"/>
              <a:t>WHY?</a:t>
            </a:r>
          </a:p>
        </p:txBody>
      </p:sp>
      <p:sp>
        <p:nvSpPr>
          <p:cNvPr id="7" name="Rectangle 6"/>
          <p:cNvSpPr/>
          <p:nvPr/>
        </p:nvSpPr>
        <p:spPr>
          <a:xfrm rot="20819510">
            <a:off x="192186" y="-132139"/>
            <a:ext cx="1752403" cy="1785104"/>
          </a:xfrm>
          <a:prstGeom prst="rect">
            <a:avLst/>
          </a:prstGeom>
          <a:noFill/>
        </p:spPr>
        <p:txBody>
          <a:bodyPr wrap="none">
            <a:spAutoFit/>
          </a:bodyPr>
          <a:lstStyle/>
          <a:p>
            <a:pPr algn="ctr">
              <a:defRPr/>
            </a:pPr>
            <a:r>
              <a:rPr lang="en-US" sz="11000" b="1" dirty="0">
                <a:ln w="0"/>
                <a:effectLst>
                  <a:outerShdw blurRad="38100" dist="19050" dir="2700000" algn="tl" rotWithShape="0">
                    <a:schemeClr val="dk1">
                      <a:alpha val="40000"/>
                    </a:schemeClr>
                  </a:outerShdw>
                </a:effectLst>
              </a:rPr>
              <a:t>#2</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1"/>
          <p:cNvPicPr>
            <a:picLocks noChangeAspect="1"/>
          </p:cNvPicPr>
          <p:nvPr/>
        </p:nvPicPr>
        <p:blipFill>
          <a:blip r:embed="rId4">
            <a:extLst>
              <a:ext uri="{28A0092B-C50C-407E-A947-70E740481C1C}">
                <a14:useLocalDpi xmlns:a14="http://schemas.microsoft.com/office/drawing/2010/main" val="0"/>
              </a:ext>
            </a:extLst>
          </a:blip>
          <a:srcRect l="17999" t="18889" r="17999" b="20000"/>
          <a:stretch>
            <a:fillRect/>
          </a:stretch>
        </p:blipFill>
        <p:spPr bwMode="auto">
          <a:xfrm>
            <a:off x="0" y="685800"/>
            <a:ext cx="45910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a:spLocks noGrp="1" noChangeArrowheads="1"/>
          </p:cNvSpPr>
          <p:nvPr>
            <p:ph type="title" idx="4294967295"/>
          </p:nvPr>
        </p:nvSpPr>
        <p:spPr>
          <a:xfrm>
            <a:off x="1274762" y="129327"/>
            <a:ext cx="7793038" cy="685800"/>
          </a:xfrm>
        </p:spPr>
        <p:txBody>
          <a:bodyPr/>
          <a:lstStyle/>
          <a:p>
            <a:pPr algn="r" eaLnBrk="1" hangingPunct="1"/>
            <a:r>
              <a:rPr lang="en-US" altLang="en-US" b="1" dirty="0" smtClean="0"/>
              <a:t>Today’s Agenda</a:t>
            </a:r>
          </a:p>
        </p:txBody>
      </p:sp>
      <p:sp>
        <p:nvSpPr>
          <p:cNvPr id="10" name="Rectangle 3"/>
          <p:cNvSpPr txBox="1">
            <a:spLocks noChangeArrowheads="1"/>
          </p:cNvSpPr>
          <p:nvPr/>
        </p:nvSpPr>
        <p:spPr bwMode="auto">
          <a:xfrm>
            <a:off x="5257800" y="942191"/>
            <a:ext cx="3525838" cy="36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600" b="1" dirty="0" smtClean="0"/>
              <a:t>Big </a:t>
            </a:r>
            <a:r>
              <a:rPr lang="en-US" altLang="en-US" sz="3600" b="1" dirty="0"/>
              <a:t>Picture</a:t>
            </a:r>
          </a:p>
          <a:p>
            <a:pPr algn="ctr" eaLnBrk="1" hangingPunct="1">
              <a:buFontTx/>
              <a:buNone/>
            </a:pPr>
            <a:r>
              <a:rPr lang="en-US" altLang="en-US" sz="3600" b="1" dirty="0" smtClean="0"/>
              <a:t>Things </a:t>
            </a:r>
            <a:r>
              <a:rPr lang="en-US" altLang="en-US" sz="3600" b="1" dirty="0"/>
              <a:t>You </a:t>
            </a:r>
            <a:r>
              <a:rPr lang="en-US" altLang="en-US" sz="3600" b="1" dirty="0" smtClean="0"/>
              <a:t>                   NEVER                       Put </a:t>
            </a:r>
            <a:r>
              <a:rPr lang="en-US" altLang="en-US" sz="3600" b="1" dirty="0"/>
              <a:t>in </a:t>
            </a:r>
            <a:r>
              <a:rPr lang="en-US" altLang="en-US" sz="3600" b="1" dirty="0" smtClean="0"/>
              <a:t>                                   Your </a:t>
            </a:r>
            <a:r>
              <a:rPr lang="en-US" altLang="en-US" sz="3600" b="1" dirty="0"/>
              <a:t>Lease</a:t>
            </a:r>
          </a:p>
          <a:p>
            <a:pPr algn="ctr" eaLnBrk="1" hangingPunct="1">
              <a:buFontTx/>
              <a:buNone/>
            </a:pPr>
            <a:r>
              <a:rPr lang="en-US" altLang="en-US" sz="3600" b="1" dirty="0" smtClean="0"/>
              <a:t>Things </a:t>
            </a:r>
            <a:r>
              <a:rPr lang="en-US" altLang="en-US" sz="3600" b="1" dirty="0"/>
              <a:t>You ALWAYS </a:t>
            </a:r>
            <a:r>
              <a:rPr lang="en-US" altLang="en-US" sz="3600" b="1" dirty="0" smtClean="0"/>
              <a:t>                      Put </a:t>
            </a:r>
            <a:r>
              <a:rPr lang="en-US" altLang="en-US" sz="3600" b="1" dirty="0"/>
              <a:t>in </a:t>
            </a:r>
            <a:r>
              <a:rPr lang="en-US" altLang="en-US" sz="3600" b="1" dirty="0" smtClean="0"/>
              <a:t>                          Your </a:t>
            </a:r>
            <a:r>
              <a:rPr lang="en-US" altLang="en-US" sz="3600" b="1" dirty="0"/>
              <a:t>Lease</a:t>
            </a:r>
          </a:p>
          <a:p>
            <a:pPr algn="ctr" eaLnBrk="1" hangingPunct="1">
              <a:buFontTx/>
              <a:buNone/>
            </a:pPr>
            <a:endParaRPr lang="en-US" altLang="en-US" dirty="0"/>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68313" y="3886200"/>
            <a:ext cx="82137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4800" b="1">
                <a:solidFill>
                  <a:schemeClr val="bg1"/>
                </a:solidFill>
              </a:rPr>
              <a:t>contractualize what you can’t track or enforce!</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ladiators Stab in the back by ow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553200"/>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246" r="1203"/>
          <a:stretch/>
        </p:blipFill>
        <p:spPr>
          <a:xfrm>
            <a:off x="22634" y="0"/>
            <a:ext cx="9121366" cy="6633565"/>
          </a:xfr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231418"/>
      </p:ext>
    </p:extLst>
  </p:cSld>
  <p:clrMapOvr>
    <a:masterClrMapping/>
  </p:clrMapOvr>
  <p:transition>
    <p:split orient="vert"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990482"/>
      </p:ext>
    </p:extLst>
  </p:cSld>
  <p:clrMapOvr>
    <a:masterClrMapping/>
  </p:clrMapOvr>
  <p:transition>
    <p:split orient="vert"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e and false stamp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68880"/>
            <a:ext cx="4389119" cy="4389120"/>
          </a:xfrm>
          <a:prstGeom prst="rect">
            <a:avLst/>
          </a:prstGeom>
          <a:noFill/>
          <a:extLst>
            <a:ext uri="{909E8E84-426E-40DD-AFC4-6F175D3DCCD1}">
              <a14:hiddenFill xmlns:a14="http://schemas.microsoft.com/office/drawing/2010/main">
                <a:solidFill>
                  <a:srgbClr val="FFFFFF"/>
                </a:solidFill>
              </a14:hiddenFill>
            </a:ext>
          </a:extLst>
        </p:spPr>
      </p:pic>
      <p:sp>
        <p:nvSpPr>
          <p:cNvPr id="100356" name="Rectangle 3"/>
          <p:cNvSpPr>
            <a:spLocks noGrp="1" noChangeArrowheads="1"/>
          </p:cNvSpPr>
          <p:nvPr>
            <p:ph type="body" idx="1"/>
          </p:nvPr>
        </p:nvSpPr>
        <p:spPr>
          <a:xfrm>
            <a:off x="3429000" y="106363"/>
            <a:ext cx="5165725" cy="733425"/>
          </a:xfrm>
        </p:spPr>
        <p:txBody>
          <a:bodyPr/>
          <a:lstStyle/>
          <a:p>
            <a:pPr marL="0" indent="0" algn="r" eaLnBrk="1" hangingPunct="1">
              <a:lnSpc>
                <a:spcPct val="80000"/>
              </a:lnSpc>
              <a:buFontTx/>
              <a:buNone/>
            </a:pPr>
            <a:r>
              <a:rPr lang="en-US" altLang="en-US" sz="4400" b="1" dirty="0" smtClean="0"/>
              <a:t>Don’t Try to Bluff the Tenant Into Believing Things that aren’t True</a:t>
            </a:r>
          </a:p>
        </p:txBody>
      </p:sp>
      <p:sp>
        <p:nvSpPr>
          <p:cNvPr id="7" name="Rectangle 3"/>
          <p:cNvSpPr txBox="1">
            <a:spLocks noChangeArrowheads="1"/>
          </p:cNvSpPr>
          <p:nvPr/>
        </p:nvSpPr>
        <p:spPr bwMode="auto">
          <a:xfrm>
            <a:off x="4114800" y="2438400"/>
            <a:ext cx="428148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“If tenant files                                        Bankruptcy, the                        lease is void</a:t>
            </a:r>
          </a:p>
          <a:p>
            <a:pPr algn="r">
              <a:lnSpc>
                <a:spcPct val="90000"/>
              </a:lnSpc>
              <a:buFontTx/>
              <a:buNone/>
            </a:pPr>
            <a:r>
              <a:rPr lang="en-US" altLang="en-US" sz="3600" b="1" dirty="0"/>
              <a:t>              and tenant agrees to                        vacate the                        property.”</a:t>
            </a:r>
          </a:p>
        </p:txBody>
      </p:sp>
      <p:sp>
        <p:nvSpPr>
          <p:cNvPr id="8" name="Rectangle 7"/>
          <p:cNvSpPr/>
          <p:nvPr/>
        </p:nvSpPr>
        <p:spPr>
          <a:xfrm rot="20819510">
            <a:off x="192186" y="-132139"/>
            <a:ext cx="1752404"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#3</a:t>
            </a:r>
            <a:endParaRPr lang="en-US" sz="11000" b="1" dirty="0">
              <a:ln w="0"/>
              <a:effectLst>
                <a:outerShdw blurRad="38100" dist="19050" dir="2700000" algn="tl" rotWithShape="0">
                  <a:schemeClr val="dk1">
                    <a:alpha val="40000"/>
                  </a:schemeClr>
                </a:outerShdw>
              </a:effectLst>
            </a:endParaRP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380" name="Rectangle 3"/>
          <p:cNvSpPr>
            <a:spLocks noGrp="1" noChangeArrowheads="1"/>
          </p:cNvSpPr>
          <p:nvPr>
            <p:ph type="body" idx="1"/>
          </p:nvPr>
        </p:nvSpPr>
        <p:spPr>
          <a:xfrm>
            <a:off x="3429000" y="106363"/>
            <a:ext cx="5165725" cy="733425"/>
          </a:xfrm>
        </p:spPr>
        <p:txBody>
          <a:bodyPr/>
          <a:lstStyle/>
          <a:p>
            <a:pPr marL="0" indent="0" algn="r" eaLnBrk="1" hangingPunct="1">
              <a:lnSpc>
                <a:spcPct val="80000"/>
              </a:lnSpc>
              <a:buFontTx/>
              <a:buNone/>
            </a:pPr>
            <a:r>
              <a:rPr lang="en-US" altLang="en-US" sz="4400" b="1" smtClean="0"/>
              <a:t>Don’t Try to Bluff the Tenant Into Believing Things that aren’t True</a:t>
            </a:r>
          </a:p>
        </p:txBody>
      </p:sp>
      <p:sp>
        <p:nvSpPr>
          <p:cNvPr id="7" name="Rectangle 3"/>
          <p:cNvSpPr txBox="1">
            <a:spLocks noChangeArrowheads="1"/>
          </p:cNvSpPr>
          <p:nvPr/>
        </p:nvSpPr>
        <p:spPr bwMode="auto">
          <a:xfrm>
            <a:off x="4191000" y="2438400"/>
            <a:ext cx="428148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If title changes,                        the lease is void</a:t>
            </a:r>
          </a:p>
          <a:p>
            <a:pPr algn="r">
              <a:lnSpc>
                <a:spcPct val="90000"/>
              </a:lnSpc>
              <a:buFontTx/>
              <a:buNone/>
            </a:pPr>
            <a:r>
              <a:rPr lang="en-US" altLang="en-US" sz="3600" b="1" dirty="0"/>
              <a:t>If tenant…                                        they </a:t>
            </a:r>
            <a:r>
              <a:rPr lang="en-US" altLang="en-US" sz="3600" b="1" dirty="0" smtClean="0"/>
              <a:t>automatically forfeit </a:t>
            </a:r>
            <a:r>
              <a:rPr lang="en-US" altLang="en-US" sz="3600" b="1" dirty="0"/>
              <a:t>the                                        security deposit.</a:t>
            </a:r>
          </a:p>
          <a:p>
            <a:pPr algn="r">
              <a:lnSpc>
                <a:spcPct val="90000"/>
              </a:lnSpc>
              <a:buFontTx/>
              <a:buNone/>
            </a:pPr>
            <a:endParaRPr lang="en-US" altLang="en-US" sz="3600" dirty="0"/>
          </a:p>
        </p:txBody>
      </p:sp>
      <p:sp>
        <p:nvSpPr>
          <p:cNvPr id="8" name="Rectangle 7"/>
          <p:cNvSpPr/>
          <p:nvPr/>
        </p:nvSpPr>
        <p:spPr>
          <a:xfrm rot="20819510">
            <a:off x="192186" y="-132139"/>
            <a:ext cx="1752404"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#3</a:t>
            </a:r>
            <a:endParaRPr lang="en-US" sz="11000" b="1" dirty="0">
              <a:ln w="0"/>
              <a:effectLst>
                <a:outerShdw blurRad="38100" dist="19050" dir="2700000" algn="tl" rotWithShape="0">
                  <a:schemeClr val="dk1">
                    <a:alpha val="40000"/>
                  </a:schemeClr>
                </a:outerShdw>
              </a:effectLst>
            </a:endParaRPr>
          </a:p>
        </p:txBody>
      </p:sp>
      <p:pic>
        <p:nvPicPr>
          <p:cNvPr id="9" name="Picture 4" descr="true and false stamp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7" y="2464398"/>
            <a:ext cx="4389119" cy="43891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oosing Between True and False"/>
          <p:cNvPicPr>
            <a:picLocks noChangeAspect="1" noChangeArrowheads="1"/>
          </p:cNvPicPr>
          <p:nvPr/>
        </p:nvPicPr>
        <p:blipFill rotWithShape="1">
          <a:blip r:embed="rId4">
            <a:extLst>
              <a:ext uri="{28A0092B-C50C-407E-A947-70E740481C1C}">
                <a14:useLocalDpi xmlns:a14="http://schemas.microsoft.com/office/drawing/2010/main" val="0"/>
              </a:ext>
            </a:extLst>
          </a:blip>
          <a:srcRect l="3473" t="27238" r="5382" b="32397"/>
          <a:stretch/>
        </p:blipFill>
        <p:spPr bwMode="auto">
          <a:xfrm>
            <a:off x="457200" y="457200"/>
            <a:ext cx="8001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0641" y="3162096"/>
            <a:ext cx="7707559" cy="2862322"/>
          </a:xfrm>
          <a:prstGeom prst="rect">
            <a:avLst/>
          </a:prstGeom>
          <a:noFill/>
        </p:spPr>
        <p:txBody>
          <a:bodyPr wrap="none" lIns="91440" tIns="45720" rIns="91440" bIns="45720">
            <a:spAutoFit/>
          </a:bodyPr>
          <a:lstStyle/>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Just because</a:t>
            </a:r>
          </a:p>
          <a:p>
            <a:pPr algn="ctr"/>
            <a:r>
              <a:rPr lang="en-US" sz="6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you say it</a:t>
            </a:r>
          </a:p>
          <a:p>
            <a:pPr algn="ctr"/>
            <a:r>
              <a:rPr lang="en-US" sz="6000" b="1" dirty="0">
                <a:ln w="9525">
                  <a:solidFill>
                    <a:schemeClr val="bg1"/>
                  </a:solidFill>
                  <a:prstDash val="solid"/>
                </a:ln>
                <a:effectLst>
                  <a:outerShdw blurRad="12700" dist="38100" dir="2700000" algn="tl" rotWithShape="0">
                    <a:schemeClr val="bg1">
                      <a:lumMod val="50000"/>
                    </a:schemeClr>
                  </a:outerShdw>
                </a:effectLst>
              </a:rPr>
              <a:t>d</a:t>
            </a:r>
            <a:r>
              <a:rPr lang="en-US" sz="6000" b="1" dirty="0" smtClean="0">
                <a:ln w="9525">
                  <a:solidFill>
                    <a:schemeClr val="bg1"/>
                  </a:solidFill>
                  <a:prstDash val="solid"/>
                </a:ln>
                <a:effectLst>
                  <a:outerShdw blurRad="12700" dist="38100" dir="2700000" algn="tl" rotWithShape="0">
                    <a:schemeClr val="bg1">
                      <a:lumMod val="50000"/>
                    </a:schemeClr>
                  </a:outerShdw>
                </a:effectLst>
              </a:rPr>
              <a:t>oesn’t make it true!</a:t>
            </a:r>
            <a:endParaRPr lang="en-US"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656192"/>
      </p:ext>
    </p:extLst>
  </p:cSld>
  <p:clrMapOvr>
    <a:masterClrMapping/>
  </p:clrMapOvr>
  <p:transition>
    <p:split orient="vert" dir="in"/>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547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1625"/>
            <a:ext cx="86868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3"/>
          <p:cNvSpPr>
            <a:spLocks noGrp="1" noChangeArrowheads="1"/>
          </p:cNvSpPr>
          <p:nvPr>
            <p:ph type="body" idx="1"/>
          </p:nvPr>
        </p:nvSpPr>
        <p:spPr>
          <a:xfrm>
            <a:off x="1739900" y="288925"/>
            <a:ext cx="6488113" cy="733425"/>
          </a:xfrm>
        </p:spPr>
        <p:txBody>
          <a:bodyPr/>
          <a:lstStyle/>
          <a:p>
            <a:pPr marL="0" indent="0" algn="r" eaLnBrk="1" hangingPunct="1">
              <a:lnSpc>
                <a:spcPct val="80000"/>
              </a:lnSpc>
              <a:buFontTx/>
              <a:buNone/>
            </a:pPr>
            <a:r>
              <a:rPr lang="en-US" altLang="en-US" sz="4400" b="1" dirty="0" smtClean="0"/>
              <a:t>Be Fair to Both Parties</a:t>
            </a:r>
          </a:p>
        </p:txBody>
      </p:sp>
      <p:sp>
        <p:nvSpPr>
          <p:cNvPr id="8" name="Rectangle 3"/>
          <p:cNvSpPr txBox="1">
            <a:spLocks noChangeArrowheads="1"/>
          </p:cNvSpPr>
          <p:nvPr/>
        </p:nvSpPr>
        <p:spPr bwMode="auto">
          <a:xfrm>
            <a:off x="1795463" y="838200"/>
            <a:ext cx="50863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“If resident breaches the lease, resident agrees to pay management’s attorney </a:t>
            </a:r>
            <a:r>
              <a:rPr lang="en-US" altLang="en-US" sz="3600" b="1" dirty="0" smtClean="0"/>
              <a:t>fees </a:t>
            </a:r>
            <a:endParaRPr lang="en-US" altLang="en-US" sz="3600" b="1" dirty="0"/>
          </a:p>
          <a:p>
            <a:pPr algn="ctr">
              <a:lnSpc>
                <a:spcPct val="90000"/>
              </a:lnSpc>
              <a:buFontTx/>
              <a:buNone/>
            </a:pPr>
            <a:r>
              <a:rPr lang="en-US" altLang="en-US" sz="3600" b="1" dirty="0"/>
              <a:t>If management breaches the lease, management agrees to pay $1.”</a:t>
            </a:r>
          </a:p>
        </p:txBody>
      </p:sp>
      <p:sp>
        <p:nvSpPr>
          <p:cNvPr id="7" name="Rectangle 6"/>
          <p:cNvSpPr/>
          <p:nvPr/>
        </p:nvSpPr>
        <p:spPr>
          <a:xfrm rot="20819510">
            <a:off x="192186" y="-132139"/>
            <a:ext cx="1752404"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#4</a:t>
            </a:r>
            <a:endParaRPr lang="en-US" sz="11000" b="1" dirty="0">
              <a:ln w="0"/>
              <a:effectLst>
                <a:outerShdw blurRad="38100" dist="19050" dir="2700000" algn="tl" rotWithShape="0">
                  <a:schemeClr val="dk1">
                    <a:alpha val="40000"/>
                  </a:schemeClr>
                </a:outerShdw>
              </a:effectLst>
            </a:endParaRP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6498" name="Picture 9" descr="Angry Judge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240"/>
            <a:ext cx="6562563"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3"/>
          <p:cNvSpPr txBox="1">
            <a:spLocks noChangeArrowheads="1"/>
          </p:cNvSpPr>
          <p:nvPr/>
        </p:nvSpPr>
        <p:spPr bwMode="auto">
          <a:xfrm>
            <a:off x="4427538" y="3138488"/>
            <a:ext cx="453231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buFontTx/>
              <a:buNone/>
            </a:pPr>
            <a:endParaRPr lang="en-US" altLang="en-US" sz="3600"/>
          </a:p>
        </p:txBody>
      </p:sp>
      <p:sp>
        <p:nvSpPr>
          <p:cNvPr id="3" name="Rectangle 2"/>
          <p:cNvSpPr/>
          <p:nvPr/>
        </p:nvSpPr>
        <p:spPr>
          <a:xfrm>
            <a:off x="4908550" y="1845826"/>
            <a:ext cx="4159250" cy="2585323"/>
          </a:xfrm>
          <a:prstGeom prst="rect">
            <a:avLst/>
          </a:prstGeom>
          <a:noFill/>
        </p:spPr>
        <p:txBody>
          <a:bodyPr>
            <a:spAutoFit/>
          </a:bodyPr>
          <a:lstStyle/>
          <a:p>
            <a:pPr algn="ctr">
              <a:defRPr/>
            </a:pPr>
            <a:r>
              <a:rPr lang="en-US" sz="5400" dirty="0">
                <a:ln w="0"/>
                <a:effectLst>
                  <a:outerShdw blurRad="38100" dist="19050" dir="2700000" algn="tl" rotWithShape="0">
                    <a:schemeClr val="dk1">
                      <a:alpha val="40000"/>
                    </a:schemeClr>
                  </a:outerShdw>
                </a:effectLst>
                <a:latin typeface="Franklin Gothic Medium" panose="020B0603020102020204" pitchFamily="34" charset="0"/>
              </a:rPr>
              <a:t>Against </a:t>
            </a:r>
          </a:p>
          <a:p>
            <a:pPr algn="ctr">
              <a:defRPr/>
            </a:pPr>
            <a:r>
              <a:rPr lang="en-US" sz="5400" dirty="0">
                <a:ln w="0"/>
                <a:effectLst>
                  <a:outerShdw blurRad="38100" dist="19050" dir="2700000" algn="tl" rotWithShape="0">
                    <a:schemeClr val="dk1">
                      <a:alpha val="40000"/>
                    </a:schemeClr>
                  </a:outerShdw>
                </a:effectLst>
                <a:latin typeface="Franklin Gothic Medium" panose="020B0603020102020204" pitchFamily="34" charset="0"/>
              </a:rPr>
              <a:t>Public </a:t>
            </a:r>
            <a:r>
              <a:rPr lang="en-US" sz="5400" dirty="0" smtClean="0">
                <a:ln w="0"/>
                <a:effectLst>
                  <a:outerShdw blurRad="38100" dist="19050" dir="2700000" algn="tl" rotWithShape="0">
                    <a:schemeClr val="dk1">
                      <a:alpha val="40000"/>
                    </a:schemeClr>
                  </a:outerShdw>
                </a:effectLst>
                <a:latin typeface="Franklin Gothic Medium" panose="020B0603020102020204" pitchFamily="34" charset="0"/>
              </a:rPr>
              <a:t>               Policy</a:t>
            </a:r>
            <a:endParaRPr lang="en-US" sz="5400" dirty="0">
              <a:ln w="0"/>
              <a:effectLst>
                <a:outerShdw blurRad="38100" dist="19050" dir="2700000" algn="tl" rotWithShape="0">
                  <a:schemeClr val="dk1">
                    <a:alpha val="40000"/>
                  </a:schemeClr>
                </a:outerShdw>
              </a:effectLst>
              <a:latin typeface="Franklin Gothic Medium" panose="020B0603020102020204" pitchFamily="34" charset="0"/>
            </a:endParaRPr>
          </a:p>
        </p:txBody>
      </p:sp>
      <p:sp>
        <p:nvSpPr>
          <p:cNvPr id="11" name="Rectangle 10"/>
          <p:cNvSpPr/>
          <p:nvPr/>
        </p:nvSpPr>
        <p:spPr>
          <a:xfrm>
            <a:off x="4313237" y="247254"/>
            <a:ext cx="4876800" cy="923330"/>
          </a:xfrm>
          <a:prstGeom prst="rect">
            <a:avLst/>
          </a:prstGeom>
          <a:noFill/>
        </p:spPr>
        <p:txBody>
          <a:bodyPr wrap="square">
            <a:spAutoFit/>
          </a:bodyPr>
          <a:lstStyle/>
          <a:p>
            <a:pPr algn="ctr">
              <a:defRPr/>
            </a:pPr>
            <a:r>
              <a:rPr lang="en-US" sz="5400" dirty="0" smtClean="0">
                <a:ln w="0"/>
                <a:effectLst>
                  <a:outerShdw blurRad="38100" dist="19050" dir="2700000" algn="tl" rotWithShape="0">
                    <a:schemeClr val="dk1">
                      <a:alpha val="40000"/>
                    </a:schemeClr>
                  </a:outerShdw>
                </a:effectLst>
                <a:latin typeface="Franklin Gothic Medium" panose="020B0603020102020204" pitchFamily="34" charset="0"/>
              </a:rPr>
              <a:t>Unconscionable</a:t>
            </a:r>
            <a:endParaRPr lang="en-US" sz="5400" dirty="0">
              <a:ln w="0"/>
              <a:effectLst>
                <a:outerShdw blurRad="38100" dist="19050" dir="2700000" algn="tl" rotWithShape="0">
                  <a:schemeClr val="dk1">
                    <a:alpha val="40000"/>
                  </a:schemeClr>
                </a:outerShdw>
              </a:effectLst>
              <a:latin typeface="Franklin Gothic Medium" panose="020B0603020102020204" pitchFamily="34" charset="0"/>
            </a:endParaRPr>
          </a:p>
        </p:txBody>
      </p:sp>
      <p:sp>
        <p:nvSpPr>
          <p:cNvPr id="89095" name="Rectangle 11"/>
          <p:cNvSpPr>
            <a:spLocks noChangeArrowheads="1"/>
          </p:cNvSpPr>
          <p:nvPr/>
        </p:nvSpPr>
        <p:spPr bwMode="auto">
          <a:xfrm>
            <a:off x="5410200" y="1067610"/>
            <a:ext cx="30909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dirty="0">
                <a:latin typeface="Franklin Gothic Medium" panose="020B0603020102020204" pitchFamily="34" charset="0"/>
              </a:rPr>
              <a:t>Egregious</a:t>
            </a:r>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9095">
                                            <p:txEl>
                                              <p:pRg st="0" end="0"/>
                                            </p:txEl>
                                          </p:spTgt>
                                        </p:tgtEl>
                                        <p:attrNameLst>
                                          <p:attrName>style.visibility</p:attrName>
                                        </p:attrNameLst>
                                      </p:cBhvr>
                                      <p:to>
                                        <p:strVal val="visible"/>
                                      </p:to>
                                    </p:set>
                                    <p:anim calcmode="lin" valueType="num">
                                      <p:cBhvr additive="base">
                                        <p:cTn id="13" dur="500" fill="hold"/>
                                        <p:tgtEl>
                                          <p:spTgt spid="890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9839"/>
      </p:ext>
    </p:extLst>
  </p:cSld>
  <p:clrMapOvr>
    <a:masterClrMapping/>
  </p:clrMapOvr>
  <p:transition>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1"/>
          <p:cNvPicPr>
            <a:picLocks noChangeAspect="1"/>
          </p:cNvPicPr>
          <p:nvPr/>
        </p:nvPicPr>
        <p:blipFill>
          <a:blip r:embed="rId4">
            <a:extLst>
              <a:ext uri="{28A0092B-C50C-407E-A947-70E740481C1C}">
                <a14:useLocalDpi xmlns:a14="http://schemas.microsoft.com/office/drawing/2010/main" val="0"/>
              </a:ext>
            </a:extLst>
          </a:blip>
          <a:srcRect t="10001" r="15833" b="14444"/>
          <a:stretch>
            <a:fillRect/>
          </a:stretch>
        </p:blipFill>
        <p:spPr bwMode="auto">
          <a:xfrm>
            <a:off x="14288" y="0"/>
            <a:ext cx="80137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idx="4294967295"/>
          </p:nvPr>
        </p:nvSpPr>
        <p:spPr>
          <a:xfrm>
            <a:off x="2819400" y="5006975"/>
            <a:ext cx="6172200" cy="1447800"/>
          </a:xfrm>
        </p:spPr>
        <p:txBody>
          <a:bodyPr/>
          <a:lstStyle/>
          <a:p>
            <a:pPr eaLnBrk="1" hangingPunct="1">
              <a:defRPr/>
            </a:pPr>
            <a:r>
              <a:rPr lang="en-US" altLang="en-US" sz="3200" b="1" dirty="0" smtClean="0">
                <a:solidFill>
                  <a:schemeClr val="accent6"/>
                </a:solidFill>
              </a:rPr>
              <a:t>Is the Landlord/Tenant Relationship So…..?</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0594" name="Picture 8" descr="3d people running on an arrow around world. 3d image. Isolated white background"/>
          <p:cNvPicPr>
            <a:picLocks noChangeAspect="1" noChangeArrowheads="1"/>
          </p:cNvPicPr>
          <p:nvPr/>
        </p:nvPicPr>
        <p:blipFill>
          <a:blip r:embed="rId4">
            <a:extLst>
              <a:ext uri="{28A0092B-C50C-407E-A947-70E740481C1C}">
                <a14:useLocalDpi xmlns:a14="http://schemas.microsoft.com/office/drawing/2010/main" val="0"/>
              </a:ext>
            </a:extLst>
          </a:blip>
          <a:srcRect l="13298" t="3546" r="12234"/>
          <a:stretch>
            <a:fillRect/>
          </a:stretch>
        </p:blipFill>
        <p:spPr bwMode="auto">
          <a:xfrm>
            <a:off x="0" y="2217612"/>
            <a:ext cx="4800969"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3"/>
          <p:cNvSpPr>
            <a:spLocks noGrp="1" noChangeArrowheads="1"/>
          </p:cNvSpPr>
          <p:nvPr>
            <p:ph type="body" idx="1"/>
          </p:nvPr>
        </p:nvSpPr>
        <p:spPr>
          <a:xfrm>
            <a:off x="2574778" y="240844"/>
            <a:ext cx="6110288" cy="733425"/>
          </a:xfrm>
        </p:spPr>
        <p:txBody>
          <a:bodyPr/>
          <a:lstStyle/>
          <a:p>
            <a:pPr marL="0" indent="0" algn="r" eaLnBrk="1" hangingPunct="1">
              <a:lnSpc>
                <a:spcPct val="80000"/>
              </a:lnSpc>
              <a:buFontTx/>
              <a:buNone/>
            </a:pPr>
            <a:r>
              <a:rPr lang="en-US" altLang="en-US" sz="5400" b="1" dirty="0" smtClean="0"/>
              <a:t>Things that Move</a:t>
            </a:r>
          </a:p>
        </p:txBody>
      </p:sp>
      <p:sp>
        <p:nvSpPr>
          <p:cNvPr id="7" name="Rectangle 3"/>
          <p:cNvSpPr txBox="1">
            <a:spLocks noChangeArrowheads="1"/>
          </p:cNvSpPr>
          <p:nvPr/>
        </p:nvSpPr>
        <p:spPr bwMode="auto">
          <a:xfrm>
            <a:off x="3315416" y="1034869"/>
            <a:ext cx="5346979"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Staff names</a:t>
            </a:r>
          </a:p>
          <a:p>
            <a:pPr algn="r">
              <a:lnSpc>
                <a:spcPct val="90000"/>
              </a:lnSpc>
              <a:buFontTx/>
              <a:buNone/>
            </a:pPr>
            <a:r>
              <a:rPr lang="en-US" altLang="en-US" sz="3600" b="1" dirty="0"/>
              <a:t>Email addresses</a:t>
            </a:r>
          </a:p>
          <a:p>
            <a:pPr algn="r">
              <a:lnSpc>
                <a:spcPct val="90000"/>
              </a:lnSpc>
              <a:buFontTx/>
              <a:buNone/>
            </a:pPr>
            <a:r>
              <a:rPr lang="en-US" altLang="en-US" sz="3600" b="1" dirty="0"/>
              <a:t>Phone numbers</a:t>
            </a:r>
          </a:p>
          <a:p>
            <a:pPr algn="r">
              <a:lnSpc>
                <a:spcPct val="90000"/>
              </a:lnSpc>
              <a:buFontTx/>
              <a:buNone/>
            </a:pPr>
            <a:r>
              <a:rPr lang="en-US" altLang="en-US" sz="3600" b="1" dirty="0"/>
              <a:t>Methods of </a:t>
            </a:r>
            <a:r>
              <a:rPr lang="en-US" altLang="en-US" sz="3600" b="1" dirty="0" smtClean="0"/>
              <a:t>                                      paying rent</a:t>
            </a:r>
          </a:p>
          <a:p>
            <a:pPr algn="r">
              <a:lnSpc>
                <a:spcPct val="90000"/>
              </a:lnSpc>
              <a:buFontTx/>
              <a:buNone/>
            </a:pPr>
            <a:r>
              <a:rPr lang="en-US" altLang="en-US" sz="3600" b="1" dirty="0" smtClean="0"/>
              <a:t>Operational issues</a:t>
            </a:r>
          </a:p>
          <a:p>
            <a:pPr algn="r">
              <a:lnSpc>
                <a:spcPct val="90000"/>
              </a:lnSpc>
              <a:buFontTx/>
              <a:buNone/>
            </a:pPr>
            <a:r>
              <a:rPr lang="en-US" altLang="en-US" sz="3600" b="1" dirty="0" smtClean="0"/>
              <a:t>WHY?</a:t>
            </a:r>
          </a:p>
          <a:p>
            <a:pPr algn="r">
              <a:lnSpc>
                <a:spcPct val="90000"/>
              </a:lnSpc>
              <a:buFontTx/>
              <a:buNone/>
            </a:pPr>
            <a:r>
              <a:rPr lang="en-US" altLang="en-US" sz="3600" b="1" dirty="0" smtClean="0"/>
              <a:t>It’s going                                 to change.</a:t>
            </a:r>
            <a:endParaRPr lang="en-US" altLang="en-US" sz="3600" b="1" dirty="0"/>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rot="20819510">
            <a:off x="40869" y="-109898"/>
            <a:ext cx="1752404"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#5</a:t>
            </a:r>
            <a:endParaRPr lang="en-US" sz="11000" b="1" dirty="0">
              <a:ln w="0"/>
              <a:effectLst>
                <a:outerShdw blurRad="38100" dist="19050" dir="2700000" algn="tl" rotWithShape="0">
                  <a:schemeClr val="dk1">
                    <a:alpha val="40000"/>
                  </a:schemeClr>
                </a:outerShdw>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3"/>
          <p:cNvSpPr>
            <a:spLocks noGrp="1" noChangeArrowheads="1"/>
          </p:cNvSpPr>
          <p:nvPr>
            <p:ph type="body" idx="1"/>
          </p:nvPr>
        </p:nvSpPr>
        <p:spPr>
          <a:xfrm>
            <a:off x="4873625" y="128588"/>
            <a:ext cx="4270375" cy="733425"/>
          </a:xfrm>
        </p:spPr>
        <p:txBody>
          <a:bodyPr/>
          <a:lstStyle/>
          <a:p>
            <a:pPr marL="0" indent="0" algn="r" eaLnBrk="1" hangingPunct="1">
              <a:lnSpc>
                <a:spcPct val="80000"/>
              </a:lnSpc>
              <a:buFontTx/>
              <a:buNone/>
            </a:pPr>
            <a:r>
              <a:rPr lang="en-US" altLang="en-US" sz="4400" b="1" dirty="0" smtClean="0"/>
              <a:t>Stop Attaching</a:t>
            </a:r>
          </a:p>
        </p:txBody>
      </p:sp>
      <p:sp>
        <p:nvSpPr>
          <p:cNvPr id="7" name="Rectangle 3"/>
          <p:cNvSpPr txBox="1">
            <a:spLocks noChangeArrowheads="1"/>
          </p:cNvSpPr>
          <p:nvPr/>
        </p:nvSpPr>
        <p:spPr bwMode="auto">
          <a:xfrm>
            <a:off x="3581400" y="760413"/>
            <a:ext cx="5337175"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None/>
            </a:pPr>
            <a:r>
              <a:rPr lang="en-US" altLang="en-US" sz="3600" b="1" dirty="0" smtClean="0"/>
              <a:t>Exhibits</a:t>
            </a:r>
          </a:p>
          <a:p>
            <a:pPr algn="r">
              <a:lnSpc>
                <a:spcPct val="90000"/>
              </a:lnSpc>
              <a:buNone/>
            </a:pPr>
            <a:r>
              <a:rPr lang="en-US" altLang="en-US" sz="3600" b="1" dirty="0" smtClean="0"/>
              <a:t>Lead </a:t>
            </a:r>
            <a:r>
              <a:rPr lang="en-US" altLang="en-US" sz="3600" b="1" dirty="0"/>
              <a:t>paint </a:t>
            </a:r>
            <a:r>
              <a:rPr lang="en-US" altLang="en-US" sz="3600" b="1" dirty="0" smtClean="0"/>
              <a:t>              disclosure</a:t>
            </a:r>
            <a:endParaRPr lang="en-US" altLang="en-US" sz="3600" b="1" dirty="0"/>
          </a:p>
          <a:p>
            <a:pPr algn="r">
              <a:lnSpc>
                <a:spcPct val="90000"/>
              </a:lnSpc>
              <a:buFontTx/>
              <a:buNone/>
            </a:pPr>
            <a:r>
              <a:rPr lang="en-US" altLang="en-US" sz="3600" b="1" dirty="0" smtClean="0"/>
              <a:t>Move-in inspection</a:t>
            </a:r>
          </a:p>
          <a:p>
            <a:pPr algn="r">
              <a:lnSpc>
                <a:spcPct val="90000"/>
              </a:lnSpc>
              <a:buFontTx/>
              <a:buNone/>
            </a:pPr>
            <a:r>
              <a:rPr lang="en-US" altLang="en-US" sz="3600" b="1" dirty="0"/>
              <a:t>A</a:t>
            </a:r>
            <a:r>
              <a:rPr lang="en-US" altLang="en-US" sz="3600" b="1" dirty="0" smtClean="0"/>
              <a:t>pplications</a:t>
            </a:r>
            <a:endParaRPr lang="en-US" altLang="en-US" sz="3600" b="1" dirty="0"/>
          </a:p>
          <a:p>
            <a:pPr algn="r">
              <a:lnSpc>
                <a:spcPct val="90000"/>
              </a:lnSpc>
              <a:buFontTx/>
              <a:buNone/>
            </a:pPr>
            <a:r>
              <a:rPr lang="en-US" altLang="en-US" sz="3600" b="1" dirty="0" smtClean="0"/>
              <a:t>Tenant                     handbook</a:t>
            </a:r>
            <a:endParaRPr lang="en-US" altLang="en-US" sz="3600" b="1" dirty="0"/>
          </a:p>
          <a:p>
            <a:pPr algn="r">
              <a:lnSpc>
                <a:spcPct val="90000"/>
              </a:lnSpc>
              <a:buFontTx/>
              <a:buNone/>
            </a:pPr>
            <a:r>
              <a:rPr lang="en-US" altLang="en-US" sz="3600" b="1" dirty="0"/>
              <a:t>House rules</a:t>
            </a:r>
          </a:p>
          <a:p>
            <a:pPr algn="r">
              <a:lnSpc>
                <a:spcPct val="90000"/>
              </a:lnSpc>
              <a:buFontTx/>
              <a:buNone/>
            </a:pPr>
            <a:r>
              <a:rPr lang="en-US" altLang="en-US" sz="4400" b="1" dirty="0"/>
              <a:t>Harder to defend.</a:t>
            </a:r>
          </a:p>
        </p:txBody>
      </p:sp>
      <p:sp>
        <p:nvSpPr>
          <p:cNvPr id="6" name="Rectangle 5"/>
          <p:cNvSpPr/>
          <p:nvPr/>
        </p:nvSpPr>
        <p:spPr>
          <a:xfrm rot="20819510">
            <a:off x="26019" y="-132140"/>
            <a:ext cx="1752404"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#6</a:t>
            </a:r>
            <a:endParaRPr lang="en-US" sz="11000" b="1" dirty="0">
              <a:ln w="0"/>
              <a:effectLst>
                <a:outerShdw blurRad="38100" dist="19050" dir="2700000" algn="tl" rotWithShape="0">
                  <a:schemeClr val="dk1">
                    <a:alpha val="40000"/>
                  </a:schemeClr>
                </a:outerShdw>
              </a:effectLst>
            </a:endParaRP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7763" name="Picture 2" descr=" Red stop in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304800"/>
            <a:ext cx="747077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125" y="3276600"/>
            <a:ext cx="8921750" cy="2678113"/>
          </a:xfrm>
          <a:prstGeom prst="rect">
            <a:avLst/>
          </a:prstGeom>
          <a:noFill/>
        </p:spPr>
        <p:txBody>
          <a:bodyPr wrap="none">
            <a:spAutoFit/>
          </a:bodyPr>
          <a:lstStyle/>
          <a:p>
            <a:pPr algn="ctr">
              <a:defRPr/>
            </a:pPr>
            <a:r>
              <a:rPr lang="en-US" sz="8400" b="1" dirty="0" err="1">
                <a:ln w="0"/>
                <a:solidFill>
                  <a:srgbClr val="C00000"/>
                </a:solidFill>
                <a:effectLst>
                  <a:outerShdw blurRad="38100" dist="19050" dir="2700000" algn="tl" rotWithShape="0">
                    <a:schemeClr val="dk1">
                      <a:alpha val="40000"/>
                    </a:schemeClr>
                  </a:outerShdw>
                </a:effectLst>
              </a:rPr>
              <a:t>Contractualizing</a:t>
            </a:r>
            <a:r>
              <a:rPr lang="en-US" sz="8400" b="1" dirty="0">
                <a:ln w="0"/>
                <a:solidFill>
                  <a:srgbClr val="C00000"/>
                </a:solidFill>
                <a:effectLst>
                  <a:outerShdw blurRad="38100" dist="19050" dir="2700000" algn="tl" rotWithShape="0">
                    <a:schemeClr val="dk1">
                      <a:alpha val="40000"/>
                    </a:schemeClr>
                  </a:outerShdw>
                </a:effectLst>
              </a:rPr>
              <a:t> </a:t>
            </a:r>
          </a:p>
          <a:p>
            <a:pPr algn="ctr">
              <a:defRPr/>
            </a:pPr>
            <a:r>
              <a:rPr lang="en-US" sz="8400" b="1" dirty="0">
                <a:ln w="0"/>
                <a:solidFill>
                  <a:srgbClr val="C00000"/>
                </a:solidFill>
                <a:effectLst>
                  <a:outerShdw blurRad="38100" dist="19050" dir="2700000" algn="tl" rotWithShape="0">
                    <a:schemeClr val="dk1">
                      <a:alpha val="40000"/>
                    </a:schemeClr>
                  </a:outerShdw>
                </a:effectLst>
              </a:rPr>
              <a:t>Everything</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546809"/>
      </p:ext>
    </p:extLst>
  </p:cSld>
  <p:clrMapOvr>
    <a:masterClrMapping/>
  </p:clrMapOvr>
  <p:transition>
    <p:split orient="vert"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Rectangle 3"/>
          <p:cNvSpPr>
            <a:spLocks noGrp="1" noChangeArrowheads="1"/>
          </p:cNvSpPr>
          <p:nvPr>
            <p:ph type="body" idx="1"/>
          </p:nvPr>
        </p:nvSpPr>
        <p:spPr>
          <a:xfrm>
            <a:off x="2819400" y="125413"/>
            <a:ext cx="5897563" cy="733425"/>
          </a:xfrm>
        </p:spPr>
        <p:txBody>
          <a:bodyPr/>
          <a:lstStyle/>
          <a:p>
            <a:pPr marL="0" indent="0" algn="r" eaLnBrk="1" hangingPunct="1">
              <a:lnSpc>
                <a:spcPct val="80000"/>
              </a:lnSpc>
              <a:buFontTx/>
              <a:buNone/>
            </a:pPr>
            <a:r>
              <a:rPr lang="en-US" altLang="en-US" sz="4400" b="1" smtClean="0"/>
              <a:t>Don’t Use              Lease as a               Data-Dispensing Form</a:t>
            </a:r>
          </a:p>
        </p:txBody>
      </p:sp>
      <p:sp>
        <p:nvSpPr>
          <p:cNvPr id="8" name="Rectangle 3"/>
          <p:cNvSpPr txBox="1">
            <a:spLocks noChangeArrowheads="1"/>
          </p:cNvSpPr>
          <p:nvPr/>
        </p:nvSpPr>
        <p:spPr bwMode="auto">
          <a:xfrm>
            <a:off x="4343400" y="2482850"/>
            <a:ext cx="4505325"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Utilities</a:t>
            </a:r>
          </a:p>
          <a:p>
            <a:pPr algn="r">
              <a:lnSpc>
                <a:spcPct val="90000"/>
              </a:lnSpc>
              <a:buFontTx/>
              <a:buNone/>
            </a:pPr>
            <a:r>
              <a:rPr lang="en-US" altLang="en-US" sz="3600" b="1" dirty="0"/>
              <a:t>HOA contact</a:t>
            </a:r>
          </a:p>
          <a:p>
            <a:pPr algn="r">
              <a:lnSpc>
                <a:spcPct val="90000"/>
              </a:lnSpc>
              <a:buFontTx/>
              <a:buNone/>
            </a:pPr>
            <a:r>
              <a:rPr lang="en-US" altLang="en-US" sz="3600" b="1" dirty="0"/>
              <a:t>Rent payment methods</a:t>
            </a:r>
          </a:p>
          <a:p>
            <a:pPr algn="r">
              <a:lnSpc>
                <a:spcPct val="90000"/>
              </a:lnSpc>
              <a:buFontTx/>
              <a:buNone/>
            </a:pPr>
            <a:r>
              <a:rPr lang="en-US" altLang="en-US" sz="3600" b="1" dirty="0"/>
              <a:t>Staff phones</a:t>
            </a:r>
          </a:p>
          <a:p>
            <a:pPr algn="r">
              <a:lnSpc>
                <a:spcPct val="90000"/>
              </a:lnSpc>
              <a:buFontTx/>
              <a:buNone/>
            </a:pPr>
            <a:r>
              <a:rPr lang="en-US" altLang="en-US" sz="3600" b="1" dirty="0"/>
              <a:t>Eviction  process.</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rot="20819510">
            <a:off x="26019" y="-130481"/>
            <a:ext cx="1752403"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#7</a:t>
            </a:r>
            <a:endParaRPr lang="en-US" sz="11000" b="1" dirty="0">
              <a:ln w="0"/>
              <a:effectLst>
                <a:outerShdw blurRad="38100" dist="19050" dir="2700000" algn="tl" rotWithShape="0">
                  <a:schemeClr val="dk1">
                    <a:alpha val="40000"/>
                  </a:schemeClr>
                </a:outerShdw>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tastrophe"/>
          <p:cNvPicPr>
            <a:picLocks noChangeAspect="1" noChangeArrowheads="1"/>
          </p:cNvPicPr>
          <p:nvPr/>
        </p:nvPicPr>
        <p:blipFill rotWithShape="1">
          <a:blip r:embed="rId4">
            <a:extLst>
              <a:ext uri="{28A0092B-C50C-407E-A947-70E740481C1C}">
                <a14:useLocalDpi xmlns:a14="http://schemas.microsoft.com/office/drawing/2010/main" val="0"/>
              </a:ext>
            </a:extLst>
          </a:blip>
          <a:srcRect l="9159" t="20850"/>
          <a:stretch/>
        </p:blipFill>
        <p:spPr bwMode="auto">
          <a:xfrm flipH="1">
            <a:off x="0" y="1828800"/>
            <a:ext cx="7695993"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15714" name="Picture 8" descr="Pen signing a contract line art icon for business apps and websites"/>
          <p:cNvPicPr>
            <a:picLocks noChangeAspect="1" noChangeArrowheads="1"/>
          </p:cNvPicPr>
          <p:nvPr/>
        </p:nvPicPr>
        <p:blipFill rotWithShape="1">
          <a:blip r:embed="rId5">
            <a:extLst>
              <a:ext uri="{28A0092B-C50C-407E-A947-70E740481C1C}">
                <a14:useLocalDpi xmlns:a14="http://schemas.microsoft.com/office/drawing/2010/main" val="0"/>
              </a:ext>
            </a:extLst>
          </a:blip>
          <a:srcRect l="6535" t="5889" r="6876" b="7522"/>
          <a:stretch/>
        </p:blipFill>
        <p:spPr bwMode="auto">
          <a:xfrm>
            <a:off x="6324600" y="1600200"/>
            <a:ext cx="2651759"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3"/>
          <p:cNvSpPr>
            <a:spLocks noGrp="1" noChangeArrowheads="1"/>
          </p:cNvSpPr>
          <p:nvPr>
            <p:ph type="body" idx="1"/>
          </p:nvPr>
        </p:nvSpPr>
        <p:spPr>
          <a:xfrm>
            <a:off x="2836028" y="211455"/>
            <a:ext cx="5105400" cy="733425"/>
          </a:xfrm>
        </p:spPr>
        <p:txBody>
          <a:bodyPr/>
          <a:lstStyle/>
          <a:p>
            <a:pPr marL="0" indent="0" algn="ctr" eaLnBrk="1" hangingPunct="1">
              <a:lnSpc>
                <a:spcPct val="80000"/>
              </a:lnSpc>
              <a:buFontTx/>
              <a:buNone/>
            </a:pPr>
            <a:r>
              <a:rPr lang="en-US" altLang="en-US" sz="5400" b="1" dirty="0" smtClean="0"/>
              <a:t>Signature Page Madness</a:t>
            </a:r>
          </a:p>
        </p:txBody>
      </p:sp>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rot="20819510">
            <a:off x="26020" y="-169553"/>
            <a:ext cx="1752403"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#8</a:t>
            </a:r>
            <a:endParaRPr lang="en-US" sz="11000" b="1" dirty="0">
              <a:ln w="0"/>
              <a:effectLst>
                <a:outerShdw blurRad="38100" dist="19050" dir="2700000" algn="tl" rotWithShape="0">
                  <a:schemeClr val="dk1">
                    <a:alpha val="40000"/>
                  </a:schemeClr>
                </a:outerShdw>
              </a:effectLst>
            </a:endParaRPr>
          </a:p>
        </p:txBody>
      </p:sp>
    </p:spTree>
  </p:cSld>
  <p:clrMapOvr>
    <a:masterClrMapping/>
  </p:clrMapOvr>
  <p:transition>
    <p:split orient="vert"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26442" t="15384" r="39263" b="7977"/>
          <a:stretch/>
        </p:blipFill>
        <p:spPr bwMode="auto">
          <a:xfrm>
            <a:off x="1828800" y="77024"/>
            <a:ext cx="5383059" cy="6766560"/>
          </a:xfrm>
          <a:prstGeom prst="rect">
            <a:avLst/>
          </a:prstGeom>
          <a:ln>
            <a:noFill/>
          </a:ln>
          <a:extLst>
            <a:ext uri="{53640926-AAD7-44D8-BBD7-CCE9431645EC}">
              <a14:shadowObscured xmlns:a14="http://schemas.microsoft.com/office/drawing/2010/main"/>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3251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5714" name="Picture 8" descr="Pen signing a contract line art icon for business apps and websites"/>
          <p:cNvPicPr>
            <a:picLocks noChangeAspect="1" noChangeArrowheads="1"/>
          </p:cNvPicPr>
          <p:nvPr/>
        </p:nvPicPr>
        <p:blipFill rotWithShape="1">
          <a:blip r:embed="rId4">
            <a:extLst>
              <a:ext uri="{28A0092B-C50C-407E-A947-70E740481C1C}">
                <a14:useLocalDpi xmlns:a14="http://schemas.microsoft.com/office/drawing/2010/main" val="0"/>
              </a:ext>
            </a:extLst>
          </a:blip>
          <a:srcRect l="7440" t="7113" r="6450" b="6776"/>
          <a:stretch/>
        </p:blipFill>
        <p:spPr bwMode="auto">
          <a:xfrm>
            <a:off x="0" y="1685453"/>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3"/>
          <p:cNvSpPr>
            <a:spLocks noGrp="1" noChangeArrowheads="1"/>
          </p:cNvSpPr>
          <p:nvPr>
            <p:ph type="body" idx="1"/>
          </p:nvPr>
        </p:nvSpPr>
        <p:spPr>
          <a:xfrm>
            <a:off x="4343400" y="228600"/>
            <a:ext cx="4533900" cy="733425"/>
          </a:xfrm>
        </p:spPr>
        <p:txBody>
          <a:bodyPr/>
          <a:lstStyle/>
          <a:p>
            <a:pPr marL="0" indent="0" algn="r" eaLnBrk="1" hangingPunct="1">
              <a:lnSpc>
                <a:spcPct val="80000"/>
              </a:lnSpc>
              <a:buFontTx/>
              <a:buNone/>
            </a:pPr>
            <a:r>
              <a:rPr lang="en-US" altLang="en-US" sz="4800" b="1" dirty="0" smtClean="0"/>
              <a:t>Signature Page Madness</a:t>
            </a:r>
          </a:p>
        </p:txBody>
      </p:sp>
      <p:sp>
        <p:nvSpPr>
          <p:cNvPr id="8" name="Rectangle 3"/>
          <p:cNvSpPr txBox="1">
            <a:spLocks noChangeArrowheads="1"/>
          </p:cNvSpPr>
          <p:nvPr/>
        </p:nvSpPr>
        <p:spPr bwMode="auto">
          <a:xfrm>
            <a:off x="3342985" y="1541463"/>
            <a:ext cx="5346700"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Data collection</a:t>
            </a:r>
          </a:p>
          <a:p>
            <a:pPr algn="r">
              <a:lnSpc>
                <a:spcPct val="90000"/>
              </a:lnSpc>
              <a:buFontTx/>
              <a:buNone/>
            </a:pPr>
            <a:r>
              <a:rPr lang="en-US" altLang="en-US" sz="3600" b="1" dirty="0"/>
              <a:t>Emails</a:t>
            </a:r>
          </a:p>
          <a:p>
            <a:pPr algn="r">
              <a:lnSpc>
                <a:spcPct val="90000"/>
              </a:lnSpc>
              <a:buFontTx/>
              <a:buNone/>
            </a:pPr>
            <a:r>
              <a:rPr lang="en-US" altLang="en-US" sz="3600" b="1" dirty="0"/>
              <a:t>Phone numbers</a:t>
            </a:r>
          </a:p>
          <a:p>
            <a:pPr algn="r">
              <a:lnSpc>
                <a:spcPct val="90000"/>
              </a:lnSpc>
              <a:buFontTx/>
              <a:buNone/>
            </a:pPr>
            <a:r>
              <a:rPr lang="en-US" altLang="en-US" sz="3600" b="1" dirty="0"/>
              <a:t>Co-</a:t>
            </a:r>
            <a:r>
              <a:rPr lang="en-US" altLang="en-US" sz="3600" b="1" dirty="0" err="1"/>
              <a:t>oping</a:t>
            </a:r>
            <a:r>
              <a:rPr lang="en-US" altLang="en-US" sz="3600" b="1" dirty="0"/>
              <a:t> </a:t>
            </a:r>
            <a:r>
              <a:rPr lang="en-US" altLang="en-US" sz="3600" b="1" dirty="0" smtClean="0"/>
              <a:t>agent</a:t>
            </a:r>
          </a:p>
          <a:p>
            <a:pPr algn="r">
              <a:lnSpc>
                <a:spcPct val="90000"/>
              </a:lnSpc>
              <a:buFontTx/>
              <a:buNone/>
            </a:pPr>
            <a:endParaRPr lang="en-US" altLang="en-US" sz="3600" b="1" dirty="0"/>
          </a:p>
          <a:p>
            <a:pPr algn="r">
              <a:lnSpc>
                <a:spcPct val="90000"/>
              </a:lnSpc>
              <a:buFontTx/>
              <a:buNone/>
            </a:pPr>
            <a:r>
              <a:rPr lang="en-US" altLang="en-US" sz="3600" b="1" dirty="0"/>
              <a:t>Use housekeeping</a:t>
            </a:r>
          </a:p>
          <a:p>
            <a:pPr algn="r">
              <a:lnSpc>
                <a:spcPct val="90000"/>
              </a:lnSpc>
              <a:buFontTx/>
              <a:buNone/>
            </a:pPr>
            <a:r>
              <a:rPr lang="en-US" altLang="en-US" sz="3600" b="1" dirty="0" smtClean="0"/>
              <a:t>Simple </a:t>
            </a:r>
            <a:r>
              <a:rPr lang="en-US" altLang="en-US" sz="3600" b="1" dirty="0"/>
              <a:t>signature </a:t>
            </a:r>
            <a:r>
              <a:rPr lang="en-US" altLang="en-US" sz="3600" b="1" dirty="0" smtClean="0"/>
              <a:t>                page.</a:t>
            </a:r>
            <a:endParaRPr lang="en-US" altLang="en-US" sz="3600" b="1" dirty="0"/>
          </a:p>
          <a:p>
            <a:pPr algn="r">
              <a:lnSpc>
                <a:spcPct val="90000"/>
              </a:lnSpc>
              <a:buFontTx/>
              <a:buNone/>
            </a:pPr>
            <a:endParaRPr lang="en-US" altLang="en-US" sz="3600" dirty="0"/>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rot="20819510">
            <a:off x="26020" y="-169553"/>
            <a:ext cx="1752403"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#8</a:t>
            </a:r>
            <a:endParaRPr lang="en-US" sz="11000" b="1" dirty="0">
              <a:ln w="0"/>
              <a:effectLst>
                <a:outerShdw blurRad="38100" dist="19050" dir="2700000" algn="tl" rotWithShape="0">
                  <a:schemeClr val="dk1">
                    <a:alpha val="40000"/>
                  </a:schemeClr>
                </a:outerShdw>
              </a:effectLst>
            </a:endParaRPr>
          </a:p>
        </p:txBody>
      </p:sp>
      <p:cxnSp>
        <p:nvCxnSpPr>
          <p:cNvPr id="3" name="Straight Connector 2"/>
          <p:cNvCxnSpPr/>
          <p:nvPr/>
        </p:nvCxnSpPr>
        <p:spPr>
          <a:xfrm>
            <a:off x="5638800" y="4191000"/>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4043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 calcmode="lin" valueType="num">
                                      <p:cBhvr additive="base">
                                        <p:cTn id="4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799" y="1582340"/>
            <a:ext cx="8534400" cy="3693319"/>
          </a:xfrm>
          <a:prstGeom prst="rect">
            <a:avLst/>
          </a:prstGeom>
          <a:solidFill>
            <a:schemeClr val="bg1"/>
          </a:solidFill>
        </p:spPr>
        <p:txBody>
          <a:bodyPr wrap="square" rtlCol="0">
            <a:spAutoFit/>
          </a:bodyPr>
          <a:lstStyle/>
          <a:p>
            <a:r>
              <a:rPr lang="en-US" dirty="0" smtClean="0"/>
              <a:t>IN WITNESS WHEREOF, the parties have executed this AGREEMENT THIS _____ DAY OF ____________________, 20______.</a:t>
            </a:r>
          </a:p>
          <a:p>
            <a:endParaRPr lang="en-US" dirty="0"/>
          </a:p>
          <a:p>
            <a:endParaRPr lang="en-US" dirty="0" smtClean="0"/>
          </a:p>
          <a:p>
            <a:r>
              <a:rPr lang="en-US" b="1" dirty="0" smtClean="0"/>
              <a:t>America’s Best Manager			Resident(s)</a:t>
            </a:r>
          </a:p>
          <a:p>
            <a:r>
              <a:rPr lang="en-US" dirty="0" smtClean="0"/>
              <a:t>By:</a:t>
            </a:r>
            <a:r>
              <a:rPr lang="en-US" u="sng" dirty="0" smtClean="0"/>
              <a:t>				</a:t>
            </a:r>
            <a:r>
              <a:rPr lang="en-US" dirty="0" smtClean="0"/>
              <a:t>	</a:t>
            </a:r>
            <a:r>
              <a:rPr lang="en-US" u="sng" dirty="0" smtClean="0"/>
              <a:t>X				</a:t>
            </a:r>
          </a:p>
          <a:p>
            <a:r>
              <a:rPr lang="en-US" dirty="0"/>
              <a:t>	</a:t>
            </a:r>
            <a:endParaRPr lang="en-US" dirty="0" smtClean="0"/>
          </a:p>
          <a:p>
            <a:r>
              <a:rPr lang="en-US" dirty="0"/>
              <a:t>	</a:t>
            </a:r>
            <a:r>
              <a:rPr lang="en-US" dirty="0" smtClean="0"/>
              <a:t>its </a:t>
            </a:r>
            <a:r>
              <a:rPr lang="en-US" u="sng" dirty="0" smtClean="0"/>
              <a:t>			</a:t>
            </a:r>
            <a:r>
              <a:rPr lang="en-US" dirty="0" smtClean="0"/>
              <a:t>	Print Name </a:t>
            </a:r>
            <a:r>
              <a:rPr lang="en-US" u="sng" dirty="0" smtClean="0"/>
              <a:t>			</a:t>
            </a:r>
          </a:p>
          <a:p>
            <a:endParaRPr lang="en-US" u="sng" dirty="0"/>
          </a:p>
          <a:p>
            <a:r>
              <a:rPr lang="en-US" dirty="0"/>
              <a:t>	</a:t>
            </a:r>
            <a:r>
              <a:rPr lang="en-US" dirty="0" smtClean="0"/>
              <a:t>				</a:t>
            </a:r>
            <a:r>
              <a:rPr lang="en-US" u="sng" dirty="0" smtClean="0"/>
              <a:t>X				</a:t>
            </a:r>
          </a:p>
          <a:p>
            <a:r>
              <a:rPr lang="en-US" dirty="0"/>
              <a:t>	</a:t>
            </a:r>
            <a:r>
              <a:rPr lang="en-US" dirty="0" smtClean="0"/>
              <a:t>				</a:t>
            </a:r>
          </a:p>
          <a:p>
            <a:r>
              <a:rPr lang="en-US" dirty="0"/>
              <a:t>	</a:t>
            </a:r>
            <a:r>
              <a:rPr lang="en-US" dirty="0" smtClean="0"/>
              <a:t>				Print </a:t>
            </a:r>
            <a:r>
              <a:rPr lang="en-US" dirty="0"/>
              <a:t>Name </a:t>
            </a:r>
            <a:r>
              <a:rPr lang="en-US" u="sng" dirty="0"/>
              <a:t>			</a:t>
            </a:r>
          </a:p>
          <a:p>
            <a:endParaRPr lang="en-US" dirty="0"/>
          </a:p>
        </p:txBody>
      </p:sp>
    </p:spTree>
    <p:extLst>
      <p:ext uri="{BB962C8B-B14F-4D97-AF65-F5344CB8AC3E}">
        <p14:creationId xmlns:p14="http://schemas.microsoft.com/office/powerpoint/2010/main" val="216630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5714" name="Picture 8" descr="Pen signing a contract line art icon for business apps and web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0" y="2171513"/>
            <a:ext cx="46640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3"/>
          <p:cNvSpPr>
            <a:spLocks noGrp="1" noChangeArrowheads="1"/>
          </p:cNvSpPr>
          <p:nvPr>
            <p:ph type="body" idx="1"/>
          </p:nvPr>
        </p:nvSpPr>
        <p:spPr>
          <a:xfrm>
            <a:off x="4343400" y="357188"/>
            <a:ext cx="4533900" cy="733425"/>
          </a:xfrm>
        </p:spPr>
        <p:txBody>
          <a:bodyPr/>
          <a:lstStyle/>
          <a:p>
            <a:pPr marL="0" indent="0" algn="r" eaLnBrk="1" hangingPunct="1">
              <a:lnSpc>
                <a:spcPct val="80000"/>
              </a:lnSpc>
              <a:buFontTx/>
              <a:buNone/>
            </a:pPr>
            <a:r>
              <a:rPr lang="en-US" altLang="en-US" sz="4800" b="1" dirty="0" smtClean="0"/>
              <a:t>Signature Page Madness</a:t>
            </a:r>
          </a:p>
        </p:txBody>
      </p:sp>
      <p:sp>
        <p:nvSpPr>
          <p:cNvPr id="8" name="Rectangle 3"/>
          <p:cNvSpPr txBox="1">
            <a:spLocks noChangeArrowheads="1"/>
          </p:cNvSpPr>
          <p:nvPr/>
        </p:nvSpPr>
        <p:spPr bwMode="auto">
          <a:xfrm>
            <a:off x="4267200" y="2407532"/>
            <a:ext cx="4559802"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4400" b="1" dirty="0" smtClean="0"/>
              <a:t>Structure your signature page to work 90% of your owner profiles.</a:t>
            </a:r>
            <a:endParaRPr lang="en-US" altLang="en-US" sz="4400" b="1" dirty="0"/>
          </a:p>
          <a:p>
            <a:pPr algn="r">
              <a:lnSpc>
                <a:spcPct val="90000"/>
              </a:lnSpc>
              <a:buFontTx/>
              <a:buNone/>
            </a:pPr>
            <a:endParaRPr lang="en-US" altLang="en-US" sz="3600" dirty="0"/>
          </a:p>
        </p:txBody>
      </p:sp>
      <p:sp>
        <p:nvSpPr>
          <p:cNvPr id="7" name="Rectangle 6"/>
          <p:cNvSpPr/>
          <p:nvPr/>
        </p:nvSpPr>
        <p:spPr>
          <a:xfrm rot="20819510">
            <a:off x="255496" y="-9387"/>
            <a:ext cx="1752403" cy="1785104"/>
          </a:xfrm>
          <a:prstGeom prst="rect">
            <a:avLst/>
          </a:prstGeom>
          <a:noFill/>
        </p:spPr>
        <p:txBody>
          <a:bodyPr wrap="none">
            <a:spAutoFit/>
          </a:bodyPr>
          <a:lstStyle/>
          <a:p>
            <a:pPr algn="ctr">
              <a:defRPr/>
            </a:pPr>
            <a:r>
              <a:rPr lang="en-US" sz="11000" b="1" dirty="0" smtClean="0">
                <a:ln w="0"/>
                <a:effectLst>
                  <a:outerShdw blurRad="38100" dist="19050" dir="2700000" algn="tl" rotWithShape="0">
                    <a:schemeClr val="dk1">
                      <a:alpha val="40000"/>
                    </a:schemeClr>
                  </a:outerShdw>
                </a:effectLst>
              </a:rPr>
              <a:t>#</a:t>
            </a:r>
            <a:r>
              <a:rPr lang="en-US" sz="11000" b="1" dirty="0">
                <a:ln w="0"/>
                <a:effectLst>
                  <a:outerShdw blurRad="38100" dist="19050" dir="2700000" algn="tl" rotWithShape="0">
                    <a:schemeClr val="dk1">
                      <a:alpha val="40000"/>
                    </a:schemeClr>
                  </a:outerShdw>
                </a:effectLst>
              </a:rPr>
              <a:t>8</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11578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7763" name="Picture 2" descr=" Red stop in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304800"/>
            <a:ext cx="747077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125" y="3276600"/>
            <a:ext cx="8921750" cy="2678113"/>
          </a:xfrm>
          <a:prstGeom prst="rect">
            <a:avLst/>
          </a:prstGeom>
          <a:noFill/>
        </p:spPr>
        <p:txBody>
          <a:bodyPr wrap="none">
            <a:spAutoFit/>
          </a:bodyPr>
          <a:lstStyle/>
          <a:p>
            <a:pPr algn="ctr">
              <a:defRPr/>
            </a:pPr>
            <a:r>
              <a:rPr lang="en-US" sz="8400" b="1" dirty="0" err="1">
                <a:ln w="0"/>
                <a:solidFill>
                  <a:srgbClr val="C00000"/>
                </a:solidFill>
                <a:effectLst>
                  <a:outerShdw blurRad="38100" dist="19050" dir="2700000" algn="tl" rotWithShape="0">
                    <a:schemeClr val="dk1">
                      <a:alpha val="40000"/>
                    </a:schemeClr>
                  </a:outerShdw>
                </a:effectLst>
              </a:rPr>
              <a:t>Contractualizing</a:t>
            </a:r>
            <a:r>
              <a:rPr lang="en-US" sz="8400" b="1" dirty="0">
                <a:ln w="0"/>
                <a:solidFill>
                  <a:srgbClr val="C00000"/>
                </a:solidFill>
                <a:effectLst>
                  <a:outerShdw blurRad="38100" dist="19050" dir="2700000" algn="tl" rotWithShape="0">
                    <a:schemeClr val="dk1">
                      <a:alpha val="40000"/>
                    </a:schemeClr>
                  </a:outerShdw>
                </a:effectLst>
              </a:rPr>
              <a:t> </a:t>
            </a:r>
          </a:p>
          <a:p>
            <a:pPr algn="ctr">
              <a:defRPr/>
            </a:pPr>
            <a:r>
              <a:rPr lang="en-US" sz="8400" b="1" dirty="0">
                <a:ln w="0"/>
                <a:solidFill>
                  <a:srgbClr val="C00000"/>
                </a:solidFill>
                <a:effectLst>
                  <a:outerShdw blurRad="38100" dist="19050" dir="2700000" algn="tl" rotWithShape="0">
                    <a:schemeClr val="dk1">
                      <a:alpha val="40000"/>
                    </a:schemeClr>
                  </a:outerShdw>
                </a:effectLst>
              </a:rPr>
              <a:t>Everything</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3">
            <a:extLst>
              <a:ext uri="{28A0092B-C50C-407E-A947-70E740481C1C}">
                <a14:useLocalDpi xmlns:a14="http://schemas.microsoft.com/office/drawing/2010/main" val="0"/>
              </a:ext>
            </a:extLst>
          </a:blip>
          <a:srcRect b="6770"/>
          <a:stretch>
            <a:fillRect/>
          </a:stretch>
        </p:blipFill>
        <p:spPr bwMode="auto">
          <a:xfrm>
            <a:off x="6350" y="1588"/>
            <a:ext cx="91376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609600" y="5122561"/>
            <a:ext cx="8232775"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A contract between two parties with vastly different bargaining power.</a:t>
            </a:r>
          </a:p>
        </p:txBody>
      </p:sp>
      <p:sp>
        <p:nvSpPr>
          <p:cNvPr id="7" name="Rectangle 6"/>
          <p:cNvSpPr/>
          <p:nvPr/>
        </p:nvSpPr>
        <p:spPr>
          <a:xfrm rot="851002">
            <a:off x="4263568" y="2480769"/>
            <a:ext cx="3821239" cy="1898598"/>
          </a:xfrm>
          <a:prstGeom prst="rect">
            <a:avLst/>
          </a:prstGeom>
          <a:noFill/>
        </p:spPr>
        <p:txBody>
          <a:bodyPr wrap="none" lIns="51435" tIns="25718" rIns="51435" bIns="25718">
            <a:spAutoFit/>
          </a:bodyPr>
          <a:lstStyle/>
          <a:p>
            <a:pPr>
              <a:defRPr/>
            </a:pPr>
            <a:r>
              <a:rPr lang="en-US" sz="6000" b="1" dirty="0">
                <a:ln w="9525">
                  <a:solidFill>
                    <a:schemeClr val="bg1"/>
                  </a:solidFill>
                  <a:prstDash val="solid"/>
                </a:ln>
                <a:effectLst>
                  <a:outerShdw blurRad="12700" dist="38100" dir="2700000" algn="tl" rotWithShape="0">
                    <a:schemeClr val="bg1">
                      <a:lumMod val="50000"/>
                    </a:schemeClr>
                  </a:outerShdw>
                </a:effectLst>
              </a:rPr>
              <a:t>Adhesion </a:t>
            </a:r>
          </a:p>
          <a:p>
            <a:pPr>
              <a:defRPr/>
            </a:pPr>
            <a:r>
              <a:rPr lang="en-US" sz="6000" b="1" dirty="0">
                <a:ln w="9525">
                  <a:solidFill>
                    <a:schemeClr val="bg1"/>
                  </a:solidFill>
                  <a:prstDash val="solid"/>
                </a:ln>
                <a:effectLst>
                  <a:outerShdw blurRad="12700" dist="38100" dir="2700000" algn="tl" rotWithShape="0">
                    <a:schemeClr val="bg1">
                      <a:lumMod val="50000"/>
                    </a:schemeClr>
                  </a:outerShdw>
                </a:effectLst>
              </a:rPr>
              <a:t>Contract</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16212"/>
      </p:ext>
    </p:extLst>
  </p:cSld>
  <p:clrMapOvr>
    <a:masterClrMapping/>
  </p:clrMapOvr>
  <p:transition>
    <p:split orient="vert"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1858" name="Picture 6" descr="Knight Mascot with Sword and Sh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457200"/>
            <a:ext cx="39116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19600" y="838200"/>
            <a:ext cx="4198937" cy="4708981"/>
          </a:xfrm>
          <a:prstGeom prst="rect">
            <a:avLst/>
          </a:prstGeom>
          <a:noFill/>
        </p:spPr>
        <p:txBody>
          <a:bodyPr wrap="square">
            <a:spAutoFit/>
          </a:bodyPr>
          <a:lstStyle/>
          <a:p>
            <a:pPr algn="ctr">
              <a:defRPr/>
            </a:pPr>
            <a:r>
              <a:rPr lang="en-US" sz="6000" b="1" dirty="0" smtClean="0">
                <a:ln w="0"/>
                <a:effectLst>
                  <a:outerShdw blurRad="38100" dist="19050" dir="2700000" algn="tl" rotWithShape="0">
                    <a:schemeClr val="dk1">
                      <a:alpha val="40000"/>
                    </a:schemeClr>
                  </a:outerShdw>
                </a:effectLst>
              </a:rPr>
              <a:t>Things You ALWAYS Put in Your Lease</a:t>
            </a:r>
            <a:endParaRPr lang="en-US" sz="6000" b="1" dirty="0">
              <a:ln w="0"/>
              <a:effectLst>
                <a:outerShdw blurRad="38100" dist="19050" dir="2700000" algn="tl" rotWithShape="0">
                  <a:schemeClr val="dk1">
                    <a:alpha val="40000"/>
                  </a:schemeClr>
                </a:outerShdw>
              </a:effectLst>
            </a:endParaRP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5954" name="Picture 7" descr="Wooden gavel and law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5763"/>
            <a:ext cx="589756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3"/>
          <p:cNvSpPr>
            <a:spLocks noGrp="1" noChangeArrowheads="1"/>
          </p:cNvSpPr>
          <p:nvPr>
            <p:ph type="body" idx="1"/>
          </p:nvPr>
        </p:nvSpPr>
        <p:spPr>
          <a:xfrm>
            <a:off x="2895600" y="309563"/>
            <a:ext cx="5973763" cy="733425"/>
          </a:xfrm>
        </p:spPr>
        <p:txBody>
          <a:bodyPr/>
          <a:lstStyle/>
          <a:p>
            <a:pPr marL="0" indent="0" algn="r" eaLnBrk="1" hangingPunct="1">
              <a:lnSpc>
                <a:spcPct val="80000"/>
              </a:lnSpc>
              <a:buFontTx/>
              <a:buNone/>
            </a:pPr>
            <a:r>
              <a:rPr lang="en-US" altLang="en-US" sz="4400" b="1" smtClean="0"/>
              <a:t>Mirror Your Landlord Tenant Law</a:t>
            </a:r>
          </a:p>
        </p:txBody>
      </p:sp>
      <p:sp>
        <p:nvSpPr>
          <p:cNvPr id="7" name="Rectangle 3"/>
          <p:cNvSpPr txBox="1">
            <a:spLocks noChangeArrowheads="1"/>
          </p:cNvSpPr>
          <p:nvPr/>
        </p:nvSpPr>
        <p:spPr bwMode="auto">
          <a:xfrm>
            <a:off x="1600200" y="1009650"/>
            <a:ext cx="67198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endParaRPr lang="en-US" altLang="en-US" b="1"/>
          </a:p>
        </p:txBody>
      </p:sp>
      <p:sp>
        <p:nvSpPr>
          <p:cNvPr id="8" name="Rectangle 3"/>
          <p:cNvSpPr txBox="1">
            <a:spLocks noChangeArrowheads="1"/>
          </p:cNvSpPr>
          <p:nvPr/>
        </p:nvSpPr>
        <p:spPr bwMode="auto">
          <a:xfrm>
            <a:off x="4019719" y="1457325"/>
            <a:ext cx="4769644"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When you take the security </a:t>
            </a:r>
            <a:r>
              <a:rPr lang="en-US" altLang="en-US" sz="3600" b="1" dirty="0" smtClean="0"/>
              <a:t>deposit</a:t>
            </a:r>
          </a:p>
          <a:p>
            <a:pPr algn="r">
              <a:lnSpc>
                <a:spcPct val="90000"/>
              </a:lnSpc>
              <a:buFontTx/>
              <a:buNone/>
            </a:pPr>
            <a:r>
              <a:rPr lang="en-US" altLang="en-US" sz="3600" b="1" dirty="0" smtClean="0"/>
              <a:t>Move-in inspection</a:t>
            </a:r>
            <a:endParaRPr lang="en-US" altLang="en-US" sz="3600" b="1" dirty="0"/>
          </a:p>
          <a:p>
            <a:pPr algn="r">
              <a:lnSpc>
                <a:spcPct val="90000"/>
              </a:lnSpc>
              <a:buFontTx/>
              <a:buNone/>
            </a:pPr>
            <a:r>
              <a:rPr lang="en-US" altLang="en-US" sz="3600" b="1" dirty="0"/>
              <a:t>Duty to repair</a:t>
            </a:r>
          </a:p>
          <a:p>
            <a:pPr algn="r">
              <a:lnSpc>
                <a:spcPct val="90000"/>
              </a:lnSpc>
              <a:buFontTx/>
              <a:buNone/>
            </a:pPr>
            <a:r>
              <a:rPr lang="en-US" altLang="en-US" sz="3600" b="1" dirty="0"/>
              <a:t>Timely move-out inspection</a:t>
            </a:r>
          </a:p>
          <a:p>
            <a:pPr algn="r">
              <a:lnSpc>
                <a:spcPct val="90000"/>
              </a:lnSpc>
              <a:buFontTx/>
              <a:buNone/>
            </a:pPr>
            <a:r>
              <a:rPr lang="en-US" altLang="en-US" sz="3600" b="1" dirty="0"/>
              <a:t>Return </a:t>
            </a:r>
            <a:r>
              <a:rPr lang="en-US" altLang="en-US" sz="3600" b="1" dirty="0" smtClean="0"/>
              <a:t>deposit</a:t>
            </a:r>
          </a:p>
          <a:p>
            <a:pPr algn="r">
              <a:lnSpc>
                <a:spcPct val="90000"/>
              </a:lnSpc>
              <a:buFontTx/>
              <a:buNone/>
            </a:pPr>
            <a:r>
              <a:rPr lang="en-US" altLang="en-US" sz="3600" b="1" dirty="0" smtClean="0"/>
              <a:t>Eviction process.</a:t>
            </a:r>
            <a:endParaRPr lang="en-US" altLang="en-US" sz="3600" b="1" dirty="0"/>
          </a:p>
        </p:txBody>
      </p:sp>
      <p:pic>
        <p:nvPicPr>
          <p:cNvPr id="12595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0925" y="179864"/>
            <a:ext cx="1775375"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1" name="Rectangle 3"/>
          <p:cNvSpPr>
            <a:spLocks noGrp="1" noChangeArrowheads="1"/>
          </p:cNvSpPr>
          <p:nvPr>
            <p:ph type="body" idx="4294967295"/>
          </p:nvPr>
        </p:nvSpPr>
        <p:spPr>
          <a:xfrm>
            <a:off x="4343400" y="3810000"/>
            <a:ext cx="4419600" cy="1738313"/>
          </a:xfrm>
        </p:spPr>
        <p:txBody>
          <a:bodyPr/>
          <a:lstStyle/>
          <a:p>
            <a:pPr marL="0" indent="0" algn="ctr" eaLnBrk="1" hangingPunct="1">
              <a:buFontTx/>
              <a:buNone/>
            </a:pPr>
            <a:r>
              <a:rPr lang="en-US" altLang="en-US" sz="4800" b="1" dirty="0" smtClean="0"/>
              <a:t>Don’t count on that argument.</a:t>
            </a:r>
          </a:p>
        </p:txBody>
      </p:sp>
      <p:sp>
        <p:nvSpPr>
          <p:cNvPr id="20484" name="Text Box 4"/>
          <p:cNvSpPr txBox="1">
            <a:spLocks noChangeArrowheads="1"/>
          </p:cNvSpPr>
          <p:nvPr/>
        </p:nvSpPr>
        <p:spPr bwMode="auto">
          <a:xfrm>
            <a:off x="1600200" y="51054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20485" name="Picture 1"/>
          <p:cNvPicPr>
            <a:picLocks noChangeAspect="1"/>
          </p:cNvPicPr>
          <p:nvPr/>
        </p:nvPicPr>
        <p:blipFill>
          <a:blip r:embed="rId4">
            <a:extLst>
              <a:ext uri="{28A0092B-C50C-407E-A947-70E740481C1C}">
                <a14:useLocalDpi xmlns:a14="http://schemas.microsoft.com/office/drawing/2010/main" val="0"/>
              </a:ext>
            </a:extLst>
          </a:blip>
          <a:srcRect t="5418"/>
          <a:stretch>
            <a:fillRect/>
          </a:stretch>
        </p:blipFill>
        <p:spPr bwMode="auto">
          <a:xfrm>
            <a:off x="228600" y="700881"/>
            <a:ext cx="4191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4419600" y="228600"/>
            <a:ext cx="4724400" cy="3352800"/>
          </a:xfrm>
          <a:prstGeom prst="wedgeEllipseCallout">
            <a:avLst>
              <a:gd name="adj1" fmla="val -57337"/>
              <a:gd name="adj2" fmla="val 4805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7" name="TextBox 3"/>
          <p:cNvSpPr txBox="1">
            <a:spLocks noChangeArrowheads="1"/>
          </p:cNvSpPr>
          <p:nvPr/>
        </p:nvSpPr>
        <p:spPr bwMode="auto">
          <a:xfrm>
            <a:off x="4572000" y="724595"/>
            <a:ext cx="4419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800" b="1" dirty="0" smtClean="0"/>
              <a:t>But I’ve been doing this for 10 years!</a:t>
            </a:r>
            <a:endParaRPr lang="en-US" altLang="en-US" sz="4800" b="1" dirty="0"/>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68732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6978" name="Picture 9" descr="Etiquetas rectangulares para precios"/>
          <p:cNvPicPr>
            <a:picLocks noChangeAspect="1" noChangeArrowheads="1"/>
          </p:cNvPicPr>
          <p:nvPr/>
        </p:nvPicPr>
        <p:blipFill>
          <a:blip r:embed="rId4">
            <a:extLst>
              <a:ext uri="{28A0092B-C50C-407E-A947-70E740481C1C}">
                <a14:useLocalDpi xmlns:a14="http://schemas.microsoft.com/office/drawing/2010/main" val="0"/>
              </a:ext>
            </a:extLst>
          </a:blip>
          <a:srcRect l="6308" t="5090" r="5847" b="51686"/>
          <a:stretch>
            <a:fillRect/>
          </a:stretch>
        </p:blipFill>
        <p:spPr bwMode="auto">
          <a:xfrm rot="4088000">
            <a:off x="-441325" y="2651125"/>
            <a:ext cx="5164138"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3"/>
          <p:cNvSpPr>
            <a:spLocks noGrp="1" noChangeArrowheads="1"/>
          </p:cNvSpPr>
          <p:nvPr>
            <p:ph type="body" idx="1"/>
          </p:nvPr>
        </p:nvSpPr>
        <p:spPr>
          <a:xfrm>
            <a:off x="3124200" y="327025"/>
            <a:ext cx="5592763" cy="733425"/>
          </a:xfrm>
        </p:spPr>
        <p:txBody>
          <a:bodyPr/>
          <a:lstStyle/>
          <a:p>
            <a:pPr marL="0" indent="0" algn="r" eaLnBrk="1" hangingPunct="1">
              <a:lnSpc>
                <a:spcPct val="80000"/>
              </a:lnSpc>
              <a:buFontTx/>
              <a:buNone/>
            </a:pPr>
            <a:r>
              <a:rPr lang="en-US" altLang="en-US" sz="4400" b="1" dirty="0" smtClean="0"/>
              <a:t>Manage Your Labels</a:t>
            </a:r>
          </a:p>
        </p:txBody>
      </p:sp>
      <p:pic>
        <p:nvPicPr>
          <p:cNvPr id="12698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7945" y="757"/>
            <a:ext cx="139673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2406650" y="1154375"/>
            <a:ext cx="6310313"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Owner’s name (hereinafter “Owner”/Landlord)</a:t>
            </a:r>
          </a:p>
          <a:p>
            <a:pPr algn="r">
              <a:lnSpc>
                <a:spcPct val="90000"/>
              </a:lnSpc>
              <a:buFontTx/>
              <a:buNone/>
            </a:pPr>
            <a:r>
              <a:rPr lang="en-US" altLang="en-US" sz="3600" b="1" dirty="0"/>
              <a:t>Manager’s name (hereinafter “Manager”/Broker/Agent)</a:t>
            </a:r>
          </a:p>
          <a:p>
            <a:pPr algn="r">
              <a:lnSpc>
                <a:spcPct val="90000"/>
              </a:lnSpc>
              <a:buFontTx/>
              <a:buNone/>
            </a:pPr>
            <a:r>
              <a:rPr lang="en-US" altLang="en-US" sz="3600" b="1" dirty="0"/>
              <a:t>Property address (hereinafter “Property”/”Premises”)</a:t>
            </a:r>
          </a:p>
          <a:p>
            <a:pPr algn="r">
              <a:lnSpc>
                <a:spcPct val="90000"/>
              </a:lnSpc>
              <a:buFontTx/>
              <a:buNone/>
            </a:pPr>
            <a:r>
              <a:rPr lang="en-US" altLang="en-US" sz="4000" b="1" dirty="0"/>
              <a:t>Be consistent.</a:t>
            </a:r>
          </a:p>
        </p:txBody>
      </p:sp>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ke Your Case Court Trial Argument Debate Verdict 3d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9" y="3566160"/>
            <a:ext cx="5376670" cy="32918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052408" y="266345"/>
            <a:ext cx="6707337" cy="769975"/>
          </a:xfrm>
        </p:spPr>
        <p:txBody>
          <a:bodyPr>
            <a:noAutofit/>
          </a:bodyPr>
          <a:lstStyle/>
          <a:p>
            <a:pPr algn="r"/>
            <a:r>
              <a:rPr lang="en-US" sz="6000" b="1" dirty="0" smtClean="0"/>
              <a:t>Make a Case</a:t>
            </a:r>
            <a:endParaRPr lang="en-US" sz="6000" b="1" dirty="0"/>
          </a:p>
        </p:txBody>
      </p:sp>
      <p:sp>
        <p:nvSpPr>
          <p:cNvPr id="3" name="Content Placeholder 2"/>
          <p:cNvSpPr>
            <a:spLocks noGrp="1"/>
          </p:cNvSpPr>
          <p:nvPr>
            <p:ph idx="1"/>
          </p:nvPr>
        </p:nvSpPr>
        <p:spPr>
          <a:xfrm>
            <a:off x="5029200" y="1302665"/>
            <a:ext cx="3730545" cy="2136537"/>
          </a:xfrm>
        </p:spPr>
        <p:txBody>
          <a:bodyPr>
            <a:noAutofit/>
          </a:bodyPr>
          <a:lstStyle/>
          <a:p>
            <a:pPr marL="0" indent="0" algn="r">
              <a:buNone/>
            </a:pPr>
            <a:r>
              <a:rPr lang="en-US" sz="3600" b="1" dirty="0" smtClean="0"/>
              <a:t>NOT using the label “Agent” or “Broker” to identify yourself in your property management agreement  or lease.</a:t>
            </a:r>
            <a:r>
              <a:rPr lang="en-US" sz="3600" b="1" dirty="0"/>
              <a:t/>
            </a:r>
            <a:br>
              <a:rPr lang="en-US" sz="3600" b="1" dirty="0"/>
            </a:br>
            <a:endParaRPr lang="en-US" sz="3600" b="1" dirty="0"/>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7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ly frage antw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7" y="2926080"/>
            <a:ext cx="3735323" cy="39319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3503912" y="1600200"/>
            <a:ext cx="547816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dirty="0" smtClean="0"/>
              <a:t>We all interpret words from past experiences</a:t>
            </a:r>
          </a:p>
          <a:p>
            <a:pPr algn="ctr">
              <a:buFontTx/>
              <a:buNone/>
            </a:pPr>
            <a:r>
              <a:rPr lang="en-US" altLang="en-US" sz="3600" b="1" dirty="0" smtClean="0"/>
              <a:t>Abortion</a:t>
            </a:r>
          </a:p>
          <a:p>
            <a:pPr algn="ctr">
              <a:buFontTx/>
              <a:buNone/>
            </a:pPr>
            <a:r>
              <a:rPr lang="en-US" altLang="en-US" sz="3600" b="1" dirty="0" smtClean="0"/>
              <a:t>NRA</a:t>
            </a:r>
          </a:p>
          <a:p>
            <a:pPr algn="ctr">
              <a:buFontTx/>
              <a:buNone/>
            </a:pPr>
            <a:r>
              <a:rPr lang="en-US" altLang="en-US" sz="3600" b="1" dirty="0" smtClean="0"/>
              <a:t>Terrorist</a:t>
            </a:r>
          </a:p>
          <a:p>
            <a:pPr algn="ctr">
              <a:buFontTx/>
              <a:buNone/>
            </a:pPr>
            <a:r>
              <a:rPr lang="en-US" altLang="en-US" sz="3600" b="1" dirty="0" smtClean="0"/>
              <a:t>Immigrant</a:t>
            </a:r>
          </a:p>
          <a:p>
            <a:pPr algn="ctr">
              <a:buFontTx/>
              <a:buNone/>
            </a:pPr>
            <a:r>
              <a:rPr lang="en-US" altLang="en-US" sz="3600" b="1" dirty="0" smtClean="0"/>
              <a:t>Agent/broker.</a:t>
            </a:r>
            <a:endParaRPr lang="en-US" altLang="en-US" sz="3600" b="1" dirty="0"/>
          </a:p>
        </p:txBody>
      </p:sp>
      <p:pic>
        <p:nvPicPr>
          <p:cNvPr id="2" name="Picture 2" descr="Problem Word Means Difficult Dispute Or Troubles"/>
          <p:cNvPicPr>
            <a:picLocks noChangeAspect="1" noChangeArrowheads="1"/>
          </p:cNvPicPr>
          <p:nvPr/>
        </p:nvPicPr>
        <p:blipFill rotWithShape="1">
          <a:blip r:embed="rId5">
            <a:extLst>
              <a:ext uri="{28A0092B-C50C-407E-A947-70E740481C1C}">
                <a14:useLocalDpi xmlns:a14="http://schemas.microsoft.com/office/drawing/2010/main" val="0"/>
              </a:ext>
            </a:extLst>
          </a:blip>
          <a:srcRect t="35013" b="30392"/>
          <a:stretch/>
        </p:blipFill>
        <p:spPr bwMode="auto">
          <a:xfrm>
            <a:off x="1143000" y="0"/>
            <a:ext cx="6696073" cy="1737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87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990600"/>
            <a:ext cx="8071440" cy="5078313"/>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What do we know about</a:t>
            </a:r>
            <a:endParaRPr lang="en-US" sz="5400" b="1" dirty="0">
              <a:ln w="9525">
                <a:solidFill>
                  <a:schemeClr val="bg1"/>
                </a:solidFill>
                <a:prstDash val="solid"/>
              </a:ln>
              <a:effectLst>
                <a:outerShdw blurRad="12700" dist="38100" dir="2700000" algn="tl" rotWithShape="0">
                  <a:schemeClr val="bg1">
                    <a:lumMod val="50000"/>
                  </a:schemeClr>
                </a:outerShdw>
              </a:effectLst>
            </a:endParaRP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the public perception of</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Agent</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smtClean="0">
                <a:ln w="9525">
                  <a:solidFill>
                    <a:schemeClr val="bg1"/>
                  </a:solidFill>
                  <a:prstDash val="solid"/>
                </a:ln>
                <a:effectLst>
                  <a:outerShdw blurRad="12700" dist="38100" dir="2700000" algn="tl" rotWithShape="0">
                    <a:schemeClr val="bg1">
                      <a:lumMod val="50000"/>
                    </a:schemeClr>
                  </a:outerShdw>
                </a:effectLst>
              </a:rPr>
              <a:t>or Broker?</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Assistant, scribe</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Make NO decisions</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Spend NO money.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1505884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59925" y="990600"/>
            <a:ext cx="5683875" cy="4247317"/>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We create confusion with our labels</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Confusion leads to litigation.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3391992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0" y="685800"/>
            <a:ext cx="5301451" cy="5078313"/>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Property </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management </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is different </a:t>
            </a:r>
          </a:p>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than sales</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So let’s use </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different labels</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6436219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2" descr="Examples  - fluorescent Neon Sign on brickwall Front view"/>
          <p:cNvPicPr>
            <a:picLocks noChangeAspect="1" noChangeArrowheads="1"/>
          </p:cNvPicPr>
          <p:nvPr/>
        </p:nvPicPr>
        <p:blipFill rotWithShape="1">
          <a:blip r:embed="rId4">
            <a:extLst>
              <a:ext uri="{28A0092B-C50C-407E-A947-70E740481C1C}">
                <a14:useLocalDpi xmlns:a14="http://schemas.microsoft.com/office/drawing/2010/main" val="0"/>
              </a:ext>
            </a:extLst>
          </a:blip>
          <a:srcRect t="38146" b="39260"/>
          <a:stretch/>
        </p:blipFill>
        <p:spPr bwMode="auto">
          <a:xfrm>
            <a:off x="0" y="609600"/>
            <a:ext cx="9144000"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1676400" y="2133600"/>
            <a:ext cx="60198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3600" b="1" dirty="0" smtClean="0"/>
              <a:t>Mortgage</a:t>
            </a:r>
            <a:endParaRPr lang="en-US" altLang="en-US" sz="3600" b="1" dirty="0"/>
          </a:p>
          <a:p>
            <a:pPr algn="ctr" eaLnBrk="1" hangingPunct="1">
              <a:buFontTx/>
              <a:buNone/>
            </a:pPr>
            <a:r>
              <a:rPr lang="en-US" altLang="en-US" sz="3600" b="1" dirty="0"/>
              <a:t>Insurance contract</a:t>
            </a:r>
          </a:p>
          <a:p>
            <a:pPr algn="ctr" eaLnBrk="1" hangingPunct="1">
              <a:buFontTx/>
              <a:buNone/>
            </a:pPr>
            <a:r>
              <a:rPr lang="en-US" altLang="en-US" sz="3600" b="1" dirty="0"/>
              <a:t>HOA documents</a:t>
            </a:r>
          </a:p>
          <a:p>
            <a:pPr algn="ctr" eaLnBrk="1" hangingPunct="1">
              <a:buFontTx/>
              <a:buNone/>
            </a:pPr>
            <a:r>
              <a:rPr lang="en-US" altLang="en-US" sz="3600" b="1" dirty="0"/>
              <a:t>Home </a:t>
            </a:r>
            <a:r>
              <a:rPr lang="en-US" altLang="en-US" sz="3600" b="1" dirty="0" smtClean="0"/>
              <a:t>warranty</a:t>
            </a:r>
          </a:p>
          <a:p>
            <a:pPr algn="ctr" eaLnBrk="1" hangingPunct="1">
              <a:buFontTx/>
              <a:buNone/>
            </a:pPr>
            <a:r>
              <a:rPr lang="en-US" altLang="en-US" sz="3600" b="1" dirty="0"/>
              <a:t>Rental car</a:t>
            </a:r>
          </a:p>
          <a:p>
            <a:pPr algn="ctr" eaLnBrk="1" hangingPunct="1">
              <a:buFontTx/>
              <a:buNone/>
            </a:pPr>
            <a:r>
              <a:rPr lang="en-US" altLang="en-US" sz="3600" b="1" dirty="0"/>
              <a:t>Hospital admissions</a:t>
            </a:r>
          </a:p>
          <a:p>
            <a:pPr algn="ctr" eaLnBrk="1" hangingPunct="1">
              <a:buFontTx/>
              <a:buNone/>
            </a:pPr>
            <a:endParaRPr lang="en-US" altLang="en-US" sz="3600" b="1" dirty="0"/>
          </a:p>
        </p:txBody>
      </p:sp>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990600"/>
            <a:ext cx="8537920" cy="4247317"/>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Using “Manager”</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f</a:t>
            </a:r>
            <a:r>
              <a:rPr lang="en-US" sz="5400" b="1" dirty="0" smtClean="0">
                <a:ln w="9525">
                  <a:solidFill>
                    <a:schemeClr val="bg1"/>
                  </a:solidFill>
                  <a:prstDash val="solid"/>
                </a:ln>
                <a:effectLst>
                  <a:outerShdw blurRad="12700" dist="38100" dir="2700000" algn="tl" rotWithShape="0">
                    <a:schemeClr val="bg1">
                      <a:lumMod val="50000"/>
                    </a:schemeClr>
                  </a:outerShdw>
                </a:effectLst>
              </a:rPr>
              <a:t>orces readers to examine the document to figure out what authority the Manager has.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44735110"/>
      </p:ext>
    </p:extLst>
  </p:cSld>
  <p:clrMapOvr>
    <a:masterClrMapping/>
  </p:clrMapOvr>
  <p:transition>
    <p:split orient="vert" dir="in"/>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329194"/>
      </p:ext>
    </p:extLst>
  </p:cSld>
  <p:clrMapOvr>
    <a:masterClrMapping/>
  </p:clrMapOvr>
  <p:transition>
    <p:split orient="vert" dir="in"/>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8002" name="Picture 8" descr="moving"/>
          <p:cNvPicPr>
            <a:picLocks noChangeAspect="1" noChangeArrowheads="1"/>
          </p:cNvPicPr>
          <p:nvPr/>
        </p:nvPicPr>
        <p:blipFill>
          <a:blip r:embed="rId4">
            <a:extLst>
              <a:ext uri="{28A0092B-C50C-407E-A947-70E740481C1C}">
                <a14:useLocalDpi xmlns:a14="http://schemas.microsoft.com/office/drawing/2010/main" val="0"/>
              </a:ext>
            </a:extLst>
          </a:blip>
          <a:srcRect l="13287" t="9851" r="11758" b="11446"/>
          <a:stretch>
            <a:fillRect/>
          </a:stretch>
        </p:blipFill>
        <p:spPr bwMode="auto">
          <a:xfrm>
            <a:off x="139000" y="2423926"/>
            <a:ext cx="42989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3"/>
          <p:cNvSpPr>
            <a:spLocks noGrp="1" noChangeArrowheads="1"/>
          </p:cNvSpPr>
          <p:nvPr>
            <p:ph type="body" idx="1"/>
          </p:nvPr>
        </p:nvSpPr>
        <p:spPr>
          <a:xfrm>
            <a:off x="228600" y="130175"/>
            <a:ext cx="8472488" cy="733425"/>
          </a:xfrm>
        </p:spPr>
        <p:txBody>
          <a:bodyPr/>
          <a:lstStyle/>
          <a:p>
            <a:pPr marL="0" indent="0" algn="r" eaLnBrk="1" hangingPunct="1">
              <a:lnSpc>
                <a:spcPct val="80000"/>
              </a:lnSpc>
              <a:buFontTx/>
              <a:buNone/>
            </a:pPr>
            <a:r>
              <a:rPr lang="en-US" altLang="en-US" sz="5400" b="1" dirty="0" smtClean="0"/>
              <a:t>About Early </a:t>
            </a:r>
          </a:p>
          <a:p>
            <a:pPr marL="0" indent="0" algn="r" eaLnBrk="1" hangingPunct="1">
              <a:lnSpc>
                <a:spcPct val="80000"/>
              </a:lnSpc>
              <a:buFontTx/>
              <a:buNone/>
            </a:pPr>
            <a:r>
              <a:rPr lang="en-US" altLang="en-US" sz="5400" b="1" dirty="0" smtClean="0"/>
              <a:t>Move Ins</a:t>
            </a:r>
          </a:p>
        </p:txBody>
      </p:sp>
      <p:sp>
        <p:nvSpPr>
          <p:cNvPr id="128005" name="Rectangle 3"/>
          <p:cNvSpPr txBox="1">
            <a:spLocks noChangeArrowheads="1"/>
          </p:cNvSpPr>
          <p:nvPr/>
        </p:nvSpPr>
        <p:spPr bwMode="auto">
          <a:xfrm>
            <a:off x="3429000" y="1041400"/>
            <a:ext cx="48752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endParaRPr lang="en-US" altLang="en-US" b="1"/>
          </a:p>
        </p:txBody>
      </p:sp>
      <p:sp>
        <p:nvSpPr>
          <p:cNvPr id="8" name="Rectangle 3"/>
          <p:cNvSpPr txBox="1">
            <a:spLocks noChangeArrowheads="1"/>
          </p:cNvSpPr>
          <p:nvPr/>
        </p:nvSpPr>
        <p:spPr bwMode="auto">
          <a:xfrm>
            <a:off x="5099668" y="1989106"/>
            <a:ext cx="3382613"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a:t>Start date and move in date don’t have </a:t>
            </a:r>
            <a:r>
              <a:rPr lang="en-US" altLang="en-US" sz="3600" b="1" dirty="0" smtClean="0"/>
              <a:t>                       to match</a:t>
            </a:r>
          </a:p>
          <a:p>
            <a:pPr algn="r">
              <a:lnSpc>
                <a:spcPct val="90000"/>
              </a:lnSpc>
              <a:buFontTx/>
              <a:buNone/>
            </a:pPr>
            <a:r>
              <a:rPr lang="en-US" altLang="en-US" sz="3600" b="1" dirty="0" smtClean="0"/>
              <a:t>Set the rent start date.</a:t>
            </a:r>
          </a:p>
        </p:txBody>
      </p:sp>
      <p:pic>
        <p:nvPicPr>
          <p:cNvPr id="12800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9135" y="40640"/>
            <a:ext cx="123341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8002" name="Picture 8" descr="moving"/>
          <p:cNvPicPr>
            <a:picLocks noChangeAspect="1" noChangeArrowheads="1"/>
          </p:cNvPicPr>
          <p:nvPr/>
        </p:nvPicPr>
        <p:blipFill>
          <a:blip r:embed="rId4">
            <a:extLst>
              <a:ext uri="{28A0092B-C50C-407E-A947-70E740481C1C}">
                <a14:useLocalDpi xmlns:a14="http://schemas.microsoft.com/office/drawing/2010/main" val="0"/>
              </a:ext>
            </a:extLst>
          </a:blip>
          <a:srcRect l="13287" t="9851" r="11758" b="11446"/>
          <a:stretch>
            <a:fillRect/>
          </a:stretch>
        </p:blipFill>
        <p:spPr bwMode="auto">
          <a:xfrm>
            <a:off x="139000" y="2423926"/>
            <a:ext cx="42989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3"/>
          <p:cNvSpPr>
            <a:spLocks noGrp="1" noChangeArrowheads="1"/>
          </p:cNvSpPr>
          <p:nvPr>
            <p:ph type="body" idx="1"/>
          </p:nvPr>
        </p:nvSpPr>
        <p:spPr>
          <a:xfrm>
            <a:off x="228600" y="130175"/>
            <a:ext cx="8472488" cy="733425"/>
          </a:xfrm>
        </p:spPr>
        <p:txBody>
          <a:bodyPr/>
          <a:lstStyle/>
          <a:p>
            <a:pPr marL="0" indent="0" algn="r" eaLnBrk="1" hangingPunct="1">
              <a:lnSpc>
                <a:spcPct val="80000"/>
              </a:lnSpc>
              <a:buFontTx/>
              <a:buNone/>
            </a:pPr>
            <a:r>
              <a:rPr lang="en-US" altLang="en-US" sz="5400" b="1" dirty="0" smtClean="0"/>
              <a:t>About Early </a:t>
            </a:r>
          </a:p>
          <a:p>
            <a:pPr marL="0" indent="0" algn="r" eaLnBrk="1" hangingPunct="1">
              <a:lnSpc>
                <a:spcPct val="80000"/>
              </a:lnSpc>
              <a:buFontTx/>
              <a:buNone/>
            </a:pPr>
            <a:r>
              <a:rPr lang="en-US" altLang="en-US" sz="5400" b="1" dirty="0" smtClean="0"/>
              <a:t>Move Ins</a:t>
            </a:r>
          </a:p>
        </p:txBody>
      </p:sp>
      <p:sp>
        <p:nvSpPr>
          <p:cNvPr id="128005" name="Rectangle 3"/>
          <p:cNvSpPr txBox="1">
            <a:spLocks noChangeArrowheads="1"/>
          </p:cNvSpPr>
          <p:nvPr/>
        </p:nvSpPr>
        <p:spPr bwMode="auto">
          <a:xfrm>
            <a:off x="3429000" y="1041400"/>
            <a:ext cx="48752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endParaRPr lang="en-US" altLang="en-US" b="1"/>
          </a:p>
        </p:txBody>
      </p:sp>
      <p:sp>
        <p:nvSpPr>
          <p:cNvPr id="8" name="Rectangle 3"/>
          <p:cNvSpPr txBox="1">
            <a:spLocks noChangeArrowheads="1"/>
          </p:cNvSpPr>
          <p:nvPr/>
        </p:nvSpPr>
        <p:spPr bwMode="auto">
          <a:xfrm>
            <a:off x="3935415" y="2108979"/>
            <a:ext cx="4538663"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smtClean="0"/>
              <a:t>Encourage                  them to take possession early</a:t>
            </a:r>
            <a:endParaRPr lang="en-US" altLang="en-US" sz="3600" b="1" dirty="0"/>
          </a:p>
          <a:p>
            <a:pPr algn="r">
              <a:lnSpc>
                <a:spcPct val="90000"/>
              </a:lnSpc>
              <a:buFontTx/>
              <a:buNone/>
            </a:pPr>
            <a:r>
              <a:rPr lang="en-US" altLang="en-US" sz="3600" b="1" dirty="0" smtClean="0"/>
              <a:t>Makes preparing leases easier</a:t>
            </a:r>
          </a:p>
          <a:p>
            <a:pPr algn="r">
              <a:lnSpc>
                <a:spcPct val="90000"/>
              </a:lnSpc>
              <a:buFontTx/>
              <a:buNone/>
            </a:pPr>
            <a:r>
              <a:rPr lang="en-US" altLang="en-US" sz="3600" b="1" dirty="0" smtClean="0"/>
              <a:t>Prorate rent?</a:t>
            </a:r>
            <a:endParaRPr lang="en-US" altLang="en-US" sz="3600" b="1" dirty="0"/>
          </a:p>
        </p:txBody>
      </p:sp>
      <p:pic>
        <p:nvPicPr>
          <p:cNvPr id="12800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9135" y="40640"/>
            <a:ext cx="123341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5686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8002" name="Picture 8" descr="moving"/>
          <p:cNvPicPr>
            <a:picLocks noChangeAspect="1" noChangeArrowheads="1"/>
          </p:cNvPicPr>
          <p:nvPr/>
        </p:nvPicPr>
        <p:blipFill>
          <a:blip r:embed="rId4">
            <a:extLst>
              <a:ext uri="{28A0092B-C50C-407E-A947-70E740481C1C}">
                <a14:useLocalDpi xmlns:a14="http://schemas.microsoft.com/office/drawing/2010/main" val="0"/>
              </a:ext>
            </a:extLst>
          </a:blip>
          <a:srcRect l="13287" t="9851" r="11758" b="11446"/>
          <a:stretch>
            <a:fillRect/>
          </a:stretch>
        </p:blipFill>
        <p:spPr bwMode="auto">
          <a:xfrm>
            <a:off x="165894" y="2484437"/>
            <a:ext cx="42989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3"/>
          <p:cNvSpPr>
            <a:spLocks noGrp="1" noChangeArrowheads="1"/>
          </p:cNvSpPr>
          <p:nvPr>
            <p:ph type="body" idx="1"/>
          </p:nvPr>
        </p:nvSpPr>
        <p:spPr>
          <a:xfrm>
            <a:off x="228600" y="130175"/>
            <a:ext cx="8472488" cy="733425"/>
          </a:xfrm>
        </p:spPr>
        <p:txBody>
          <a:bodyPr/>
          <a:lstStyle/>
          <a:p>
            <a:pPr marL="0" indent="0" algn="r" eaLnBrk="1" hangingPunct="1">
              <a:lnSpc>
                <a:spcPct val="80000"/>
              </a:lnSpc>
              <a:buFontTx/>
              <a:buNone/>
            </a:pPr>
            <a:r>
              <a:rPr lang="en-US" altLang="en-US" sz="5400" b="1" dirty="0" smtClean="0"/>
              <a:t>About Early </a:t>
            </a:r>
          </a:p>
          <a:p>
            <a:pPr marL="0" indent="0" algn="r" eaLnBrk="1" hangingPunct="1">
              <a:lnSpc>
                <a:spcPct val="80000"/>
              </a:lnSpc>
              <a:buFontTx/>
              <a:buNone/>
            </a:pPr>
            <a:r>
              <a:rPr lang="en-US" altLang="en-US" sz="5400" b="1" dirty="0" smtClean="0"/>
              <a:t>Move Ins</a:t>
            </a:r>
          </a:p>
        </p:txBody>
      </p:sp>
      <p:sp>
        <p:nvSpPr>
          <p:cNvPr id="128005" name="Rectangle 3"/>
          <p:cNvSpPr txBox="1">
            <a:spLocks noChangeArrowheads="1"/>
          </p:cNvSpPr>
          <p:nvPr/>
        </p:nvSpPr>
        <p:spPr bwMode="auto">
          <a:xfrm>
            <a:off x="3429000" y="1041400"/>
            <a:ext cx="487521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endParaRPr lang="en-US" altLang="en-US" b="1"/>
          </a:p>
        </p:txBody>
      </p:sp>
      <p:sp>
        <p:nvSpPr>
          <p:cNvPr id="8" name="Rectangle 3"/>
          <p:cNvSpPr txBox="1">
            <a:spLocks noChangeArrowheads="1"/>
          </p:cNvSpPr>
          <p:nvPr/>
        </p:nvSpPr>
        <p:spPr bwMode="auto">
          <a:xfrm>
            <a:off x="3810000" y="1639916"/>
            <a:ext cx="4925724"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u="sng" dirty="0" smtClean="0"/>
              <a:t>If </a:t>
            </a:r>
            <a:r>
              <a:rPr lang="en-US" altLang="en-US" sz="3600" b="1" u="sng" dirty="0"/>
              <a:t>the owner asks</a:t>
            </a:r>
          </a:p>
          <a:p>
            <a:pPr algn="r">
              <a:lnSpc>
                <a:spcPct val="90000"/>
              </a:lnSpc>
              <a:buFontTx/>
              <a:buNone/>
            </a:pPr>
            <a:r>
              <a:rPr lang="en-US" altLang="en-US" sz="3600" b="1" dirty="0"/>
              <a:t>Vacant houses                   invite vandalism</a:t>
            </a:r>
          </a:p>
          <a:p>
            <a:pPr algn="r">
              <a:lnSpc>
                <a:spcPct val="90000"/>
              </a:lnSpc>
              <a:buFontTx/>
              <a:buNone/>
            </a:pPr>
            <a:r>
              <a:rPr lang="en-US" altLang="en-US" sz="3600" b="1" dirty="0"/>
              <a:t>Gets the tenant                more fully committed</a:t>
            </a:r>
          </a:p>
          <a:p>
            <a:pPr algn="r">
              <a:lnSpc>
                <a:spcPct val="90000"/>
              </a:lnSpc>
              <a:buFontTx/>
              <a:buNone/>
            </a:pPr>
            <a:r>
              <a:rPr lang="en-US" altLang="en-US" sz="3600" b="1" dirty="0" smtClean="0"/>
              <a:t>Lawn </a:t>
            </a:r>
            <a:r>
              <a:rPr lang="en-US" altLang="en-US" sz="3600" b="1" dirty="0"/>
              <a:t>care </a:t>
            </a:r>
            <a:r>
              <a:rPr lang="en-US" altLang="en-US" sz="3600" b="1" dirty="0" smtClean="0"/>
              <a:t>                        and </a:t>
            </a:r>
            <a:r>
              <a:rPr lang="en-US" altLang="en-US" sz="3600" b="1" dirty="0"/>
              <a:t>utilities.</a:t>
            </a:r>
          </a:p>
        </p:txBody>
      </p:sp>
      <p:pic>
        <p:nvPicPr>
          <p:cNvPr id="12800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3886" y="46037"/>
            <a:ext cx="123341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03869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descr="Time to Re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32238"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3"/>
          <p:cNvSpPr>
            <a:spLocks noGrp="1" noChangeArrowheads="1"/>
          </p:cNvSpPr>
          <p:nvPr>
            <p:ph type="body" idx="1"/>
          </p:nvPr>
        </p:nvSpPr>
        <p:spPr>
          <a:xfrm>
            <a:off x="4572000" y="196850"/>
            <a:ext cx="4144963" cy="733425"/>
          </a:xfrm>
        </p:spPr>
        <p:txBody>
          <a:bodyPr/>
          <a:lstStyle/>
          <a:p>
            <a:pPr marL="0" indent="0" algn="r" eaLnBrk="1" hangingPunct="1">
              <a:lnSpc>
                <a:spcPct val="80000"/>
              </a:lnSpc>
              <a:buFontTx/>
              <a:buNone/>
            </a:pPr>
            <a:r>
              <a:rPr lang="en-US" altLang="en-US" sz="4400" b="1" smtClean="0"/>
              <a:t>Set Up for Auto Renewal</a:t>
            </a:r>
          </a:p>
        </p:txBody>
      </p:sp>
      <p:sp>
        <p:nvSpPr>
          <p:cNvPr id="8" name="Rectangle 3"/>
          <p:cNvSpPr txBox="1">
            <a:spLocks noChangeArrowheads="1"/>
          </p:cNvSpPr>
          <p:nvPr/>
        </p:nvSpPr>
        <p:spPr bwMode="auto">
          <a:xfrm>
            <a:off x="3433302" y="1371600"/>
            <a:ext cx="54832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smtClean="0"/>
              <a:t>Silence always                 creates confusion</a:t>
            </a:r>
            <a:endParaRPr lang="en-US" altLang="en-US" sz="3600" b="1" dirty="0"/>
          </a:p>
          <a:p>
            <a:pPr algn="r">
              <a:lnSpc>
                <a:spcPct val="90000"/>
              </a:lnSpc>
              <a:buFontTx/>
              <a:buNone/>
            </a:pPr>
            <a:r>
              <a:rPr lang="en-US" altLang="en-US" sz="3600" b="1" dirty="0"/>
              <a:t>If neither party                     notifies the other</a:t>
            </a:r>
          </a:p>
          <a:p>
            <a:pPr algn="r">
              <a:lnSpc>
                <a:spcPct val="90000"/>
              </a:lnSpc>
              <a:buFontTx/>
              <a:buNone/>
            </a:pPr>
            <a:r>
              <a:rPr lang="en-US" altLang="en-US" sz="3600" b="1" dirty="0" smtClean="0"/>
              <a:t>Resist MTM</a:t>
            </a:r>
            <a:endParaRPr lang="en-US" altLang="en-US" sz="3600" b="1" dirty="0"/>
          </a:p>
          <a:p>
            <a:pPr algn="r">
              <a:lnSpc>
                <a:spcPct val="90000"/>
              </a:lnSpc>
              <a:buFontTx/>
              <a:buNone/>
            </a:pPr>
            <a:r>
              <a:rPr lang="en-US" altLang="en-US" sz="3600" b="1" dirty="0" smtClean="0"/>
              <a:t>Consider a 5-year lease</a:t>
            </a:r>
          </a:p>
          <a:p>
            <a:pPr algn="r">
              <a:lnSpc>
                <a:spcPct val="90000"/>
              </a:lnSpc>
              <a:buNone/>
            </a:pPr>
            <a:r>
              <a:rPr lang="en-US" altLang="en-US" sz="4800" b="1" dirty="0"/>
              <a:t>Stop resigning </a:t>
            </a:r>
            <a:r>
              <a:rPr lang="en-US" altLang="en-US" sz="4800" b="1" dirty="0" smtClean="0"/>
              <a:t>leases.</a:t>
            </a:r>
            <a:endParaRPr lang="en-US" altLang="en-US" sz="4800" b="1" dirty="0"/>
          </a:p>
        </p:txBody>
      </p:sp>
      <p:pic>
        <p:nvPicPr>
          <p:cNvPr id="12903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
            <a:ext cx="1305846"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ig money stack. Finance conc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828800"/>
            <a:ext cx="9144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29028" name="Rectangle 3"/>
          <p:cNvSpPr>
            <a:spLocks noGrp="1" noChangeArrowheads="1"/>
          </p:cNvSpPr>
          <p:nvPr>
            <p:ph type="body" idx="1"/>
          </p:nvPr>
        </p:nvSpPr>
        <p:spPr>
          <a:xfrm>
            <a:off x="381001" y="304800"/>
            <a:ext cx="8347508" cy="733425"/>
          </a:xfrm>
        </p:spPr>
        <p:txBody>
          <a:bodyPr/>
          <a:lstStyle/>
          <a:p>
            <a:pPr marL="0" indent="0" algn="r" eaLnBrk="1" hangingPunct="1">
              <a:lnSpc>
                <a:spcPct val="80000"/>
              </a:lnSpc>
              <a:buFontTx/>
              <a:buNone/>
            </a:pPr>
            <a:r>
              <a:rPr lang="en-US" altLang="en-US" sz="4400" b="1" dirty="0" smtClean="0"/>
              <a:t>Current Revenue and Company Value is Affected</a:t>
            </a:r>
          </a:p>
        </p:txBody>
      </p:sp>
      <p:sp>
        <p:nvSpPr>
          <p:cNvPr id="8" name="Rectangle 3"/>
          <p:cNvSpPr txBox="1">
            <a:spLocks noChangeArrowheads="1"/>
          </p:cNvSpPr>
          <p:nvPr/>
        </p:nvSpPr>
        <p:spPr bwMode="auto">
          <a:xfrm>
            <a:off x="3215266" y="1524000"/>
            <a:ext cx="54832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0000"/>
              </a:lnSpc>
              <a:buFontTx/>
              <a:buNone/>
            </a:pPr>
            <a:r>
              <a:rPr lang="en-US" altLang="en-US" sz="3600" b="1" dirty="0" smtClean="0"/>
              <a:t>Long-term occupants make you money</a:t>
            </a:r>
          </a:p>
          <a:p>
            <a:pPr algn="r">
              <a:lnSpc>
                <a:spcPct val="90000"/>
              </a:lnSpc>
              <a:buFontTx/>
              <a:buNone/>
            </a:pPr>
            <a:r>
              <a:rPr lang="en-US" altLang="en-US" sz="3600" b="1" dirty="0" smtClean="0"/>
              <a:t>Set up your                             lease to                             keep them there</a:t>
            </a:r>
          </a:p>
          <a:p>
            <a:pPr algn="r">
              <a:lnSpc>
                <a:spcPct val="90000"/>
              </a:lnSpc>
              <a:buFontTx/>
              <a:buNone/>
            </a:pPr>
            <a:r>
              <a:rPr lang="en-US" altLang="en-US" sz="3600" b="1" dirty="0" smtClean="0"/>
              <a:t>Reduces labor</a:t>
            </a:r>
          </a:p>
          <a:p>
            <a:pPr algn="r">
              <a:lnSpc>
                <a:spcPct val="90000"/>
              </a:lnSpc>
              <a:buFontTx/>
              <a:buNone/>
            </a:pPr>
            <a:r>
              <a:rPr lang="en-US" altLang="en-US" sz="3600" b="1" dirty="0" smtClean="0"/>
              <a:t>Keeps owners.</a:t>
            </a:r>
            <a:endParaRPr lang="en-US" altLang="en-US" sz="3600" b="1" dirty="0"/>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2911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684349"/>
      </p:ext>
    </p:extLst>
  </p:cSld>
  <p:clrMapOvr>
    <a:masterClrMapping/>
  </p:clrMapOvr>
  <p:transition>
    <p:split orient="vert" dir="in"/>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6196" name="Rectangle 3"/>
          <p:cNvSpPr>
            <a:spLocks noGrp="1" noChangeArrowheads="1"/>
          </p:cNvSpPr>
          <p:nvPr>
            <p:ph type="body" idx="1"/>
          </p:nvPr>
        </p:nvSpPr>
        <p:spPr>
          <a:xfrm>
            <a:off x="1986073" y="319087"/>
            <a:ext cx="6553200" cy="733425"/>
          </a:xfrm>
        </p:spPr>
        <p:txBody>
          <a:bodyPr/>
          <a:lstStyle/>
          <a:p>
            <a:pPr marL="0" indent="0" algn="ctr" eaLnBrk="1" hangingPunct="1">
              <a:lnSpc>
                <a:spcPct val="80000"/>
              </a:lnSpc>
              <a:buFontTx/>
              <a:buNone/>
            </a:pPr>
            <a:r>
              <a:rPr lang="en-US" altLang="en-US" sz="6000" b="1" dirty="0" smtClean="0"/>
              <a:t>Entire Agreement</a:t>
            </a:r>
          </a:p>
        </p:txBody>
      </p:sp>
      <p:sp>
        <p:nvSpPr>
          <p:cNvPr id="8" name="Rectangle 3"/>
          <p:cNvSpPr txBox="1">
            <a:spLocks noChangeArrowheads="1"/>
          </p:cNvSpPr>
          <p:nvPr/>
        </p:nvSpPr>
        <p:spPr bwMode="auto">
          <a:xfrm>
            <a:off x="22802" y="1177924"/>
            <a:ext cx="8763000"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dirty="0"/>
              <a:t>            </a:t>
            </a:r>
          </a:p>
          <a:p>
            <a:pPr algn="just">
              <a:lnSpc>
                <a:spcPct val="90000"/>
              </a:lnSpc>
              <a:buFontTx/>
              <a:buNone/>
            </a:pPr>
            <a:r>
              <a:rPr lang="en-US" altLang="en-US" i="1" dirty="0"/>
              <a:t>   </a:t>
            </a:r>
            <a:r>
              <a:rPr lang="en-US" altLang="en-US" b="1" i="1" dirty="0"/>
              <a:t>This Agreement, plus Exhibits and Addendums executed by the parties from time to time, constitutes the entire Agreement between the parties </a:t>
            </a:r>
            <a:endParaRPr lang="en-US" altLang="en-US" b="1" i="1" dirty="0" smtClean="0"/>
          </a:p>
          <a:p>
            <a:pPr algn="just">
              <a:lnSpc>
                <a:spcPct val="90000"/>
              </a:lnSpc>
              <a:buFontTx/>
              <a:buNone/>
            </a:pPr>
            <a:r>
              <a:rPr lang="en-US" altLang="en-US" b="1" i="1" dirty="0"/>
              <a:t> </a:t>
            </a:r>
            <a:r>
              <a:rPr lang="en-US" altLang="en-US" b="1" i="1" dirty="0" smtClean="0"/>
              <a:t>  and </a:t>
            </a:r>
            <a:r>
              <a:rPr lang="en-US" altLang="en-US" b="1" i="1" dirty="0"/>
              <a:t>no oral statements, flyers, website copy, advertisements, brochures, property flyers, emails, texts, company handbooks, policies or representations shall be binding on either party and are not part of this Agreement</a:t>
            </a:r>
            <a:r>
              <a:rPr lang="en-US" altLang="en-US" b="1" i="1" dirty="0" smtClean="0"/>
              <a:t>.</a:t>
            </a:r>
            <a:endParaRPr lang="en-US" altLang="en-US" b="1" i="1"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l="20468" t="5556" r="19351" b="2779"/>
          <a:stretch>
            <a:fillRect/>
          </a:stretch>
        </p:blipFill>
        <p:spPr bwMode="auto">
          <a:xfrm>
            <a:off x="880480" y="0"/>
            <a:ext cx="1105593"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762000" y="1703228"/>
            <a:ext cx="7924800"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i="1" dirty="0" smtClean="0"/>
              <a:t>   </a:t>
            </a:r>
            <a:r>
              <a:rPr lang="en-US" altLang="en-US" sz="4400" b="1" dirty="0" smtClean="0"/>
              <a:t>Four Corners Language</a:t>
            </a:r>
            <a:endParaRPr lang="en-US" altLang="en-US" sz="4400" b="1" dirty="0"/>
          </a:p>
          <a:p>
            <a:pPr algn="ctr">
              <a:lnSpc>
                <a:spcPct val="90000"/>
              </a:lnSpc>
              <a:buFontTx/>
              <a:buNone/>
            </a:pPr>
            <a:endParaRPr lang="en-US" altLang="en-US" sz="1800" b="1" dirty="0" smtClean="0"/>
          </a:p>
          <a:p>
            <a:pPr algn="ctr">
              <a:lnSpc>
                <a:spcPct val="90000"/>
              </a:lnSpc>
              <a:buFontTx/>
              <a:buNone/>
            </a:pPr>
            <a:r>
              <a:rPr lang="en-US" altLang="en-US" sz="4800" b="1" dirty="0" smtClean="0"/>
              <a:t>You </a:t>
            </a:r>
            <a:r>
              <a:rPr lang="en-US" altLang="en-US" sz="4800" b="1" dirty="0"/>
              <a:t>defeat this </a:t>
            </a:r>
            <a:r>
              <a:rPr lang="en-US" altLang="en-US" sz="4800" b="1" dirty="0" smtClean="0"/>
              <a:t>                                protection </a:t>
            </a:r>
            <a:r>
              <a:rPr lang="en-US" altLang="en-US" sz="4800" b="1" dirty="0"/>
              <a:t>by adding </a:t>
            </a:r>
            <a:r>
              <a:rPr lang="en-US" altLang="en-US" sz="4800" b="1" dirty="0" smtClean="0"/>
              <a:t>                         special </a:t>
            </a:r>
            <a:r>
              <a:rPr lang="en-US" altLang="en-US" sz="4800" b="1" dirty="0"/>
              <a:t>stipulations, </a:t>
            </a:r>
            <a:r>
              <a:rPr lang="en-US" altLang="en-US" sz="4800" b="1" dirty="0" smtClean="0"/>
              <a:t>                          exhibits</a:t>
            </a:r>
            <a:r>
              <a:rPr lang="en-US" altLang="en-US" sz="4800" b="1" dirty="0"/>
              <a:t>, handbooks </a:t>
            </a:r>
            <a:r>
              <a:rPr lang="en-US" altLang="en-US" sz="4800" b="1" dirty="0" smtClean="0"/>
              <a:t>                                and </a:t>
            </a:r>
            <a:r>
              <a:rPr lang="en-US" altLang="en-US" sz="4800" b="1" dirty="0"/>
              <a:t>policies.</a:t>
            </a:r>
          </a:p>
        </p:txBody>
      </p:sp>
      <p:sp>
        <p:nvSpPr>
          <p:cNvPr id="7" name="Rectangle 3"/>
          <p:cNvSpPr txBox="1">
            <a:spLocks noChangeArrowheads="1"/>
          </p:cNvSpPr>
          <p:nvPr/>
        </p:nvSpPr>
        <p:spPr bwMode="auto">
          <a:xfrm>
            <a:off x="1986073" y="319087"/>
            <a:ext cx="6553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lnSpc>
                <a:spcPct val="80000"/>
              </a:lnSpc>
              <a:buFontTx/>
              <a:buNone/>
            </a:pPr>
            <a:r>
              <a:rPr lang="en-US" altLang="en-US" sz="6000" b="1" dirty="0" smtClean="0"/>
              <a:t>Entire Agreement</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p:cNvPicPr>
          <p:nvPr/>
        </p:nvPicPr>
        <p:blipFill>
          <a:blip r:embed="rId5">
            <a:extLst>
              <a:ext uri="{28A0092B-C50C-407E-A947-70E740481C1C}">
                <a14:useLocalDpi xmlns:a14="http://schemas.microsoft.com/office/drawing/2010/main" val="0"/>
              </a:ext>
            </a:extLst>
          </a:blip>
          <a:srcRect l="20468" t="5556" r="19351" b="2779"/>
          <a:stretch>
            <a:fillRect/>
          </a:stretch>
        </p:blipFill>
        <p:spPr bwMode="auto">
          <a:xfrm>
            <a:off x="685800" y="0"/>
            <a:ext cx="1105593"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07620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3594100"/>
            <a:ext cx="3902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1371600"/>
            <a:ext cx="3902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3902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94100"/>
            <a:ext cx="390207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3"/>
          <p:cNvSpPr>
            <a:spLocks noGrp="1" noChangeArrowheads="1"/>
          </p:cNvSpPr>
          <p:nvPr>
            <p:ph idx="1"/>
          </p:nvPr>
        </p:nvSpPr>
        <p:spPr>
          <a:xfrm>
            <a:off x="2133600" y="566738"/>
            <a:ext cx="6007100" cy="471487"/>
          </a:xfrm>
        </p:spPr>
        <p:txBody>
          <a:bodyPr/>
          <a:lstStyle/>
          <a:p>
            <a:pPr marL="0" indent="0" algn="ctr">
              <a:lnSpc>
                <a:spcPct val="80000"/>
              </a:lnSpc>
              <a:buFontTx/>
              <a:buNone/>
            </a:pPr>
            <a:r>
              <a:rPr lang="en-US" altLang="en-US" sz="6000" b="1" smtClean="0"/>
              <a:t>Characteristics</a:t>
            </a:r>
          </a:p>
        </p:txBody>
      </p:sp>
      <p:sp>
        <p:nvSpPr>
          <p:cNvPr id="10" name="Rectangle 3"/>
          <p:cNvSpPr txBox="1">
            <a:spLocks noChangeArrowheads="1"/>
          </p:cNvSpPr>
          <p:nvPr/>
        </p:nvSpPr>
        <p:spPr bwMode="auto">
          <a:xfrm>
            <a:off x="908050" y="3959225"/>
            <a:ext cx="29718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No </a:t>
            </a:r>
            <a:r>
              <a:rPr lang="en-US" altLang="en-US" sz="3600" b="1" dirty="0" smtClean="0"/>
              <a:t>opportunity </a:t>
            </a:r>
            <a:r>
              <a:rPr lang="en-US" altLang="en-US" sz="3600" b="1" dirty="0"/>
              <a:t>to </a:t>
            </a:r>
            <a:r>
              <a:rPr lang="en-US" altLang="en-US" sz="3600" b="1" dirty="0" smtClean="0"/>
              <a:t>negotiate</a:t>
            </a:r>
            <a:endParaRPr lang="en-US" altLang="en-US" sz="3600" dirty="0"/>
          </a:p>
        </p:txBody>
      </p:sp>
      <p:sp>
        <p:nvSpPr>
          <p:cNvPr id="11" name="Rectangle 3"/>
          <p:cNvSpPr txBox="1">
            <a:spLocks noChangeArrowheads="1"/>
          </p:cNvSpPr>
          <p:nvPr/>
        </p:nvSpPr>
        <p:spPr bwMode="auto">
          <a:xfrm>
            <a:off x="1149350" y="1749425"/>
            <a:ext cx="2822575"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Standard </a:t>
            </a:r>
            <a:r>
              <a:rPr lang="en-US" altLang="en-US" sz="3600" b="1" dirty="0" smtClean="0"/>
              <a:t>form      </a:t>
            </a:r>
            <a:r>
              <a:rPr lang="en-US" altLang="en-US" sz="3600" b="1" dirty="0"/>
              <a:t>b</a:t>
            </a:r>
            <a:r>
              <a:rPr lang="en-US" altLang="en-US" sz="3600" b="1" dirty="0" smtClean="0"/>
              <a:t>oilerplate</a:t>
            </a:r>
            <a:endParaRPr lang="en-US" altLang="en-US" sz="3600" b="1" dirty="0"/>
          </a:p>
        </p:txBody>
      </p:sp>
      <p:sp>
        <p:nvSpPr>
          <p:cNvPr id="12" name="Rectangle 3"/>
          <p:cNvSpPr txBox="1">
            <a:spLocks noChangeArrowheads="1"/>
          </p:cNvSpPr>
          <p:nvPr/>
        </p:nvSpPr>
        <p:spPr bwMode="auto">
          <a:xfrm>
            <a:off x="4913313" y="3886200"/>
            <a:ext cx="29749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Customer </a:t>
            </a:r>
            <a:r>
              <a:rPr lang="en-US" altLang="en-US" sz="3600" b="1" dirty="0" smtClean="0"/>
              <a:t>must take it </a:t>
            </a:r>
            <a:r>
              <a:rPr lang="en-US" altLang="en-US" sz="3600" b="1" dirty="0"/>
              <a:t>or l</a:t>
            </a:r>
            <a:r>
              <a:rPr lang="en-US" altLang="en-US" sz="3600" b="1" dirty="0" smtClean="0"/>
              <a:t>eave it</a:t>
            </a:r>
            <a:endParaRPr lang="en-US" altLang="en-US" sz="3600" dirty="0"/>
          </a:p>
        </p:txBody>
      </p:sp>
      <p:sp>
        <p:nvSpPr>
          <p:cNvPr id="13" name="Rectangle 3"/>
          <p:cNvSpPr txBox="1">
            <a:spLocks noChangeArrowheads="1"/>
          </p:cNvSpPr>
          <p:nvPr/>
        </p:nvSpPr>
        <p:spPr bwMode="auto">
          <a:xfrm>
            <a:off x="4765675" y="1662113"/>
            <a:ext cx="3481388"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en-US" altLang="en-US" sz="3600" b="1" dirty="0"/>
              <a:t>Written &amp; </a:t>
            </a:r>
            <a:r>
              <a:rPr lang="en-US" altLang="en-US" sz="3600" b="1" dirty="0" smtClean="0"/>
              <a:t>controlled               </a:t>
            </a:r>
            <a:r>
              <a:rPr lang="en-US" altLang="en-US" sz="3600" b="1" dirty="0"/>
              <a:t>by </a:t>
            </a:r>
            <a:r>
              <a:rPr lang="en-US" altLang="en-US" sz="3600" b="1" dirty="0" smtClean="0"/>
              <a:t>one party</a:t>
            </a:r>
            <a:endParaRPr lang="en-US" altLang="en-US" sz="3600" dirty="0"/>
          </a:p>
        </p:txBody>
      </p:sp>
      <p:pic>
        <p:nvPicPr>
          <p:cNvPr id="3278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388938"/>
            <a:ext cx="684213"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8675"/>
                                        </p:tgtEl>
                                        <p:attrNameLst>
                                          <p:attrName>style.visibility</p:attrName>
                                        </p:attrNameLst>
                                      </p:cBhvr>
                                      <p:to>
                                        <p:strVal val="visible"/>
                                      </p:to>
                                    </p:set>
                                    <p:anim calcmode="lin" valueType="num">
                                      <p:cBhvr additive="base">
                                        <p:cTn id="31" dur="500" fill="hold"/>
                                        <p:tgtEl>
                                          <p:spTgt spid="28675"/>
                                        </p:tgtEl>
                                        <p:attrNameLst>
                                          <p:attrName>ppt_x</p:attrName>
                                        </p:attrNameLst>
                                      </p:cBhvr>
                                      <p:tavLst>
                                        <p:tav tm="0">
                                          <p:val>
                                            <p:strVal val="0-#ppt_w/2"/>
                                          </p:val>
                                        </p:tav>
                                        <p:tav tm="100000">
                                          <p:val>
                                            <p:strVal val="#ppt_x"/>
                                          </p:val>
                                        </p:tav>
                                      </p:tavLst>
                                    </p:anim>
                                    <p:anim calcmode="lin" valueType="num">
                                      <p:cBhvr additive="base">
                                        <p:cTn id="32"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build="p"/>
      <p:bldP spid="1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648200" y="1608286"/>
            <a:ext cx="4591699"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sz="3600" b="1" dirty="0" smtClean="0"/>
              <a:t>Indemnify</a:t>
            </a:r>
          </a:p>
          <a:p>
            <a:pPr algn="ctr">
              <a:buNone/>
            </a:pPr>
            <a:r>
              <a:rPr lang="en-US" altLang="en-US" sz="3600" b="1" dirty="0" smtClean="0"/>
              <a:t>Hold harmless</a:t>
            </a:r>
          </a:p>
          <a:p>
            <a:pPr algn="ctr">
              <a:buNone/>
            </a:pPr>
            <a:r>
              <a:rPr lang="en-US" altLang="en-US" sz="3600" b="1" dirty="0" smtClean="0"/>
              <a:t>Agreement             not to sue</a:t>
            </a:r>
          </a:p>
          <a:p>
            <a:pPr algn="ctr">
              <a:buNone/>
            </a:pPr>
            <a:r>
              <a:rPr lang="en-US" altLang="en-US" sz="3600" b="1" dirty="0" smtClean="0"/>
              <a:t>Limits on damages</a:t>
            </a:r>
          </a:p>
          <a:p>
            <a:pPr algn="ctr">
              <a:buNone/>
            </a:pPr>
            <a:endParaRPr lang="en-US" altLang="en-US" sz="1200" b="1" dirty="0" smtClean="0"/>
          </a:p>
          <a:p>
            <a:pPr algn="ctr">
              <a:buNone/>
            </a:pPr>
            <a:r>
              <a:rPr lang="en-US" altLang="en-US" sz="4400" b="1" dirty="0" smtClean="0"/>
              <a:t>Body Armor</a:t>
            </a:r>
          </a:p>
          <a:p>
            <a:pPr algn="ctr">
              <a:buNone/>
            </a:pPr>
            <a:r>
              <a:rPr lang="en-US" altLang="en-US" sz="4400" b="1" dirty="0" smtClean="0"/>
              <a:t>CYA.</a:t>
            </a:r>
            <a:endParaRPr lang="en-US" altLang="en-US" sz="4400" b="1" dirty="0"/>
          </a:p>
        </p:txBody>
      </p:sp>
      <p:pic>
        <p:nvPicPr>
          <p:cNvPr id="6" name="Picture 4" descr="MC90029782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75" y="1095168"/>
            <a:ext cx="4424194"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5471" y="76200"/>
            <a:ext cx="1748022"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38800" y="175885"/>
            <a:ext cx="3505200" cy="1446550"/>
          </a:xfrm>
          <a:prstGeom prst="rect">
            <a:avLst/>
          </a:prstGeom>
          <a:noFill/>
        </p:spPr>
        <p:txBody>
          <a:bodyPr wrap="square" lIns="91440" tIns="45720" rIns="91440" bIns="45720">
            <a:spAutoFit/>
          </a:bodyPr>
          <a:lstStyle/>
          <a:p>
            <a:pPr algn="ctr"/>
            <a:r>
              <a:rPr lang="en-US" sz="4400" b="1" cap="none" spc="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Exculpatory Language</a:t>
            </a:r>
            <a:endParaRPr lang="en-US" sz="4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cxnSp>
        <p:nvCxnSpPr>
          <p:cNvPr id="3" name="Straight Connector 2"/>
          <p:cNvCxnSpPr/>
          <p:nvPr/>
        </p:nvCxnSpPr>
        <p:spPr>
          <a:xfrm>
            <a:off x="5181600" y="4953000"/>
            <a:ext cx="3352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91946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 calcmode="lin" valueType="num">
                                      <p:cBhvr additive="base">
                                        <p:cTn id="3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000416"/>
      </p:ext>
    </p:extLst>
  </p:cSld>
  <p:clrMapOvr>
    <a:masterClrMapping/>
  </p:clrMapOvr>
  <p:transition>
    <p:split orient="vert" dir="in"/>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37540" y="88465"/>
            <a:ext cx="7484919" cy="1446550"/>
          </a:xfrm>
          <a:prstGeom prst="rect">
            <a:avLst/>
          </a:prstGeom>
          <a:noFill/>
        </p:spPr>
        <p:txBody>
          <a:bodyPr wrap="square" lIns="91440" tIns="45720" rIns="91440" bIns="45720">
            <a:spAutoFit/>
          </a:bodyPr>
          <a:lstStyle/>
          <a:p>
            <a:pPr algn="r"/>
            <a:r>
              <a:rPr lang="en-US" sz="4400" b="1" cap="none" spc="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Fines and Fees to Promote Good Behavior</a:t>
            </a:r>
            <a:endParaRPr lang="en-US" sz="4400" b="0" cap="none" spc="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244" name="Picture 4" descr="Cartoon Number Seven Character"/>
          <p:cNvPicPr>
            <a:picLocks noChangeAspect="1" noChangeArrowheads="1"/>
          </p:cNvPicPr>
          <p:nvPr/>
        </p:nvPicPr>
        <p:blipFill rotWithShape="1">
          <a:blip r:embed="rId5">
            <a:extLst>
              <a:ext uri="{28A0092B-C50C-407E-A947-70E740481C1C}">
                <a14:useLocalDpi xmlns:a14="http://schemas.microsoft.com/office/drawing/2010/main" val="0"/>
              </a:ext>
            </a:extLst>
          </a:blip>
          <a:srcRect l="16667" t="13333" r="16667" b="13333"/>
          <a:stretch/>
        </p:blipFill>
        <p:spPr bwMode="auto">
          <a:xfrm>
            <a:off x="685800" y="0"/>
            <a:ext cx="1524001"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d seal and imprint &quot;FINED&quot; on the sheet of open postal envelo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49040"/>
            <a:ext cx="5233414" cy="310896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3962400" y="1623480"/>
            <a:ext cx="4591699"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None/>
            </a:pPr>
            <a:r>
              <a:rPr lang="en-US" altLang="en-US" sz="3600" b="1" dirty="0" smtClean="0"/>
              <a:t>Stand up’s</a:t>
            </a:r>
          </a:p>
          <a:p>
            <a:pPr algn="r">
              <a:buNone/>
            </a:pPr>
            <a:r>
              <a:rPr lang="en-US" altLang="en-US" sz="3600" b="1" dirty="0" smtClean="0"/>
              <a:t>Presence required at property visits</a:t>
            </a:r>
          </a:p>
          <a:p>
            <a:pPr algn="r">
              <a:buNone/>
            </a:pPr>
            <a:r>
              <a:rPr lang="en-US" altLang="en-US" sz="3600" b="1" dirty="0" smtClean="0"/>
              <a:t>Changing locks</a:t>
            </a:r>
          </a:p>
          <a:p>
            <a:pPr algn="r">
              <a:buNone/>
            </a:pPr>
            <a:r>
              <a:rPr lang="en-US" altLang="en-US" sz="3600" b="1" dirty="0" smtClean="0"/>
              <a:t>Unauthorized pets</a:t>
            </a:r>
          </a:p>
          <a:p>
            <a:pPr algn="r">
              <a:buNone/>
            </a:pPr>
            <a:r>
              <a:rPr lang="en-US" altLang="en-US" sz="3600" b="1" dirty="0" smtClean="0"/>
              <a:t>Utilities off.</a:t>
            </a:r>
            <a:endParaRPr lang="en-US" altLang="en-US" sz="4400" b="1" dirty="0"/>
          </a:p>
        </p:txBody>
      </p:sp>
    </p:spTree>
    <p:extLst>
      <p:ext uri="{BB962C8B-B14F-4D97-AF65-F5344CB8AC3E}">
        <p14:creationId xmlns:p14="http://schemas.microsoft.com/office/powerpoint/2010/main" val="143134996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3" name="Rectangle 3"/>
          <p:cNvSpPr>
            <a:spLocks noGrp="1" noChangeArrowheads="1"/>
          </p:cNvSpPr>
          <p:nvPr>
            <p:ph type="body" idx="1"/>
          </p:nvPr>
        </p:nvSpPr>
        <p:spPr>
          <a:xfrm>
            <a:off x="0" y="2474259"/>
            <a:ext cx="9144000" cy="3582988"/>
          </a:xfrm>
        </p:spPr>
        <p:txBody>
          <a:bodyPr/>
          <a:lstStyle/>
          <a:p>
            <a:pPr marL="0" indent="0" algn="ctr" eaLnBrk="1" hangingPunct="1">
              <a:spcBef>
                <a:spcPts val="600"/>
              </a:spcBef>
              <a:buFontTx/>
              <a:buNone/>
            </a:pPr>
            <a:r>
              <a:rPr lang="en-US" altLang="en-US" sz="3600" b="1" dirty="0" smtClean="0"/>
              <a:t>Mirror your landlord tenant law</a:t>
            </a:r>
          </a:p>
          <a:p>
            <a:pPr marL="0" indent="0" algn="ctr" eaLnBrk="1" hangingPunct="1">
              <a:spcBef>
                <a:spcPts val="600"/>
              </a:spcBef>
              <a:buFontTx/>
              <a:buNone/>
            </a:pPr>
            <a:r>
              <a:rPr lang="en-US" altLang="en-US" sz="3600" b="1" dirty="0" smtClean="0"/>
              <a:t>Be consistent with labels</a:t>
            </a:r>
          </a:p>
          <a:p>
            <a:pPr marL="0" indent="0" algn="ctr" eaLnBrk="1" hangingPunct="1">
              <a:spcBef>
                <a:spcPts val="600"/>
              </a:spcBef>
              <a:buFontTx/>
              <a:buNone/>
            </a:pPr>
            <a:r>
              <a:rPr lang="en-US" altLang="en-US" sz="3600" b="1" dirty="0" smtClean="0"/>
              <a:t>Use Manager and not Agent/Broker</a:t>
            </a:r>
          </a:p>
          <a:p>
            <a:pPr marL="0" indent="0" algn="ctr" eaLnBrk="1" hangingPunct="1">
              <a:spcBef>
                <a:spcPts val="600"/>
              </a:spcBef>
              <a:buFontTx/>
              <a:buNone/>
            </a:pPr>
            <a:r>
              <a:rPr lang="en-US" altLang="en-US" sz="3600" b="1" dirty="0" smtClean="0"/>
              <a:t>Allow early move ins</a:t>
            </a:r>
          </a:p>
          <a:p>
            <a:pPr marL="0" indent="0" algn="ctr" eaLnBrk="1" hangingPunct="1">
              <a:spcBef>
                <a:spcPts val="600"/>
              </a:spcBef>
              <a:buFontTx/>
              <a:buNone/>
            </a:pPr>
            <a:r>
              <a:rPr lang="en-US" altLang="en-US" sz="3600" b="1" dirty="0" smtClean="0"/>
              <a:t>Set up for auto renewal</a:t>
            </a:r>
          </a:p>
          <a:p>
            <a:pPr marL="0" indent="0" algn="ctr" eaLnBrk="1" hangingPunct="1">
              <a:spcBef>
                <a:spcPts val="600"/>
              </a:spcBef>
              <a:buFontTx/>
              <a:buNone/>
            </a:pPr>
            <a:r>
              <a:rPr lang="en-US" altLang="en-US" sz="3600" b="1" dirty="0" smtClean="0"/>
              <a:t>Don’t add exhibits or handbooks.</a:t>
            </a:r>
          </a:p>
        </p:txBody>
      </p:sp>
      <p:pic>
        <p:nvPicPr>
          <p:cNvPr id="120836" name="Picture 1"/>
          <p:cNvPicPr>
            <a:picLocks noChangeAspect="1"/>
          </p:cNvPicPr>
          <p:nvPr/>
        </p:nvPicPr>
        <p:blipFill>
          <a:blip r:embed="rId4">
            <a:extLst>
              <a:ext uri="{28A0092B-C50C-407E-A947-70E740481C1C}">
                <a14:useLocalDpi xmlns:a14="http://schemas.microsoft.com/office/drawing/2010/main" val="0"/>
              </a:ext>
            </a:extLst>
          </a:blip>
          <a:srcRect l="2168" t="11629" r="5692" b="11629"/>
          <a:stretch>
            <a:fillRect/>
          </a:stretch>
        </p:blipFill>
        <p:spPr bwMode="auto">
          <a:xfrm>
            <a:off x="1295400" y="76200"/>
            <a:ext cx="647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98734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283">
                                            <p:txEl>
                                              <p:pRg st="5" end="5"/>
                                            </p:txEl>
                                          </p:spTgt>
                                        </p:tgtEl>
                                        <p:attrNameLst>
                                          <p:attrName>style.visibility</p:attrName>
                                        </p:attrNameLst>
                                      </p:cBhvr>
                                      <p:to>
                                        <p:strVal val="visible"/>
                                      </p:to>
                                    </p:set>
                                    <p:anim calcmode="lin" valueType="num">
                                      <p:cBhvr additive="base">
                                        <p:cTn id="37" dur="500" fill="hold"/>
                                        <p:tgtEl>
                                          <p:spTgt spid="972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mbeale\Desktop\powerpointbackgrou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nvGraphicFramePr>
        <p:xfrm>
          <a:off x="2342342" y="4293900"/>
          <a:ext cx="2989679"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0293" name="TextBox 1"/>
          <p:cNvSpPr txBox="1">
            <a:spLocks noChangeArrowheads="1"/>
          </p:cNvSpPr>
          <p:nvPr/>
        </p:nvSpPr>
        <p:spPr bwMode="auto">
          <a:xfrm>
            <a:off x="3608300" y="41493"/>
            <a:ext cx="5411688"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4800" b="1" dirty="0" smtClean="0"/>
              <a:t>Robert@</a:t>
            </a:r>
            <a:endParaRPr lang="en-US" altLang="en-US" sz="4800" b="1" dirty="0"/>
          </a:p>
          <a:p>
            <a:pPr algn="r">
              <a:spcBef>
                <a:spcPct val="0"/>
              </a:spcBef>
              <a:buFontTx/>
              <a:buNone/>
            </a:pPr>
            <a:r>
              <a:rPr lang="en-US" altLang="en-US" sz="4800" b="1" dirty="0" smtClean="0"/>
              <a:t>TrainingPropertyManagers.com</a:t>
            </a:r>
          </a:p>
          <a:p>
            <a:pPr algn="r">
              <a:spcBef>
                <a:spcPct val="0"/>
              </a:spcBef>
              <a:buFontTx/>
              <a:buNone/>
            </a:pPr>
            <a:endParaRPr lang="en-US" altLang="en-US" sz="2400" b="1" dirty="0" smtClean="0"/>
          </a:p>
          <a:p>
            <a:pPr algn="r">
              <a:spcBef>
                <a:spcPct val="0"/>
              </a:spcBef>
              <a:buFontTx/>
              <a:buNone/>
            </a:pPr>
            <a:r>
              <a:rPr lang="en-US" altLang="en-US" sz="4800" b="1" dirty="0" err="1" smtClean="0"/>
              <a:t>Monica.Gilroy</a:t>
            </a:r>
            <a:r>
              <a:rPr lang="en-US" altLang="en-US" sz="4800" b="1" dirty="0"/>
              <a:t>@</a:t>
            </a:r>
            <a:endParaRPr lang="en-US" altLang="en-US" sz="4800" b="1" dirty="0" smtClean="0"/>
          </a:p>
          <a:p>
            <a:pPr algn="r">
              <a:spcBef>
                <a:spcPct val="0"/>
              </a:spcBef>
              <a:buFontTx/>
              <a:buNone/>
            </a:pPr>
            <a:r>
              <a:rPr lang="en-US" altLang="en-US" sz="4800" b="1" dirty="0" smtClean="0"/>
              <a:t>GilroyFirm.com</a:t>
            </a:r>
          </a:p>
          <a:p>
            <a:pPr algn="r">
              <a:spcBef>
                <a:spcPct val="0"/>
              </a:spcBef>
              <a:buFontTx/>
              <a:buNone/>
            </a:pPr>
            <a:endParaRPr lang="en-US" altLang="en-US" sz="2400" b="1" dirty="0" smtClean="0"/>
          </a:p>
          <a:p>
            <a:pPr algn="r">
              <a:spcBef>
                <a:spcPct val="0"/>
              </a:spcBef>
              <a:buFontTx/>
              <a:buNone/>
            </a:pPr>
            <a:r>
              <a:rPr lang="en-US" altLang="en-US" sz="4800" b="1" dirty="0" smtClean="0"/>
              <a:t>TrainingPropertyManagers.com/ SanDiego2018</a:t>
            </a:r>
            <a:endParaRPr lang="en-US" altLang="en-US" sz="4800" b="1" dirty="0"/>
          </a:p>
        </p:txBody>
      </p:sp>
      <p:pic>
        <p:nvPicPr>
          <p:cNvPr id="140294" name="Picture 6" descr="Knight Mascot with Sword and Shiel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548481"/>
            <a:ext cx="3913188"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apartment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4572000" y="152400"/>
            <a:ext cx="4097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FontTx/>
              <a:buNone/>
            </a:pPr>
            <a:r>
              <a:rPr lang="en-US" altLang="en-US" sz="4400" b="1"/>
              <a:t>The apartment industry taught me this.</a:t>
            </a:r>
          </a:p>
          <a:p>
            <a:pPr algn="ctr">
              <a:buFontTx/>
              <a:buNone/>
            </a:pPr>
            <a:endParaRPr lang="en-US" altLang="en-US" sz="360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plit orient="vert" dir="in"/>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22" name="Picture 1"/>
          <p:cNvPicPr>
            <a:picLocks noChangeAspect="1"/>
          </p:cNvPicPr>
          <p:nvPr/>
        </p:nvPicPr>
        <p:blipFill>
          <a:blip r:embed="rId4">
            <a:extLst>
              <a:ext uri="{28A0092B-C50C-407E-A947-70E740481C1C}">
                <a14:useLocalDpi xmlns:a14="http://schemas.microsoft.com/office/drawing/2010/main" val="0"/>
              </a:ext>
            </a:extLst>
          </a:blip>
          <a:srcRect t="13190" r="7318" b="6471"/>
          <a:stretch>
            <a:fillRect/>
          </a:stretch>
        </p:blipFill>
        <p:spPr bwMode="auto">
          <a:xfrm>
            <a:off x="381000" y="617537"/>
            <a:ext cx="49514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5332413" y="2743200"/>
            <a:ext cx="37226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chemeClr val="tx2"/>
                </a:solidFill>
              </a:rPr>
              <a:t>I                         Love</a:t>
            </a:r>
          </a:p>
          <a:p>
            <a:pPr algn="ctr" eaLnBrk="1" hangingPunct="1">
              <a:spcBef>
                <a:spcPct val="0"/>
              </a:spcBef>
              <a:buFontTx/>
              <a:buNone/>
            </a:pPr>
            <a:r>
              <a:rPr lang="en-US" altLang="en-US" sz="6000" b="1" dirty="0">
                <a:solidFill>
                  <a:schemeClr val="tx2"/>
                </a:solidFill>
              </a:rPr>
              <a:t>My</a:t>
            </a:r>
          </a:p>
          <a:p>
            <a:pPr algn="ctr" eaLnBrk="1" hangingPunct="1">
              <a:spcBef>
                <a:spcPct val="0"/>
              </a:spcBef>
              <a:buFontTx/>
              <a:buNone/>
            </a:pPr>
            <a:r>
              <a:rPr lang="en-US" altLang="en-US" sz="6000" b="1" dirty="0">
                <a:solidFill>
                  <a:schemeClr val="tx2"/>
                </a:solidFill>
              </a:rPr>
              <a:t>Rental Property</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32814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3970" name="Picture 1"/>
          <p:cNvPicPr>
            <a:picLocks noChangeAspect="1"/>
          </p:cNvPicPr>
          <p:nvPr/>
        </p:nvPicPr>
        <p:blipFill>
          <a:blip r:embed="rId4">
            <a:extLst>
              <a:ext uri="{28A0092B-C50C-407E-A947-70E740481C1C}">
                <a14:useLocalDpi xmlns:a14="http://schemas.microsoft.com/office/drawing/2010/main" val="0"/>
              </a:ext>
            </a:extLst>
          </a:blip>
          <a:srcRect t="8884" b="14966"/>
          <a:stretch>
            <a:fillRect/>
          </a:stretch>
        </p:blipFill>
        <p:spPr bwMode="auto">
          <a:xfrm>
            <a:off x="304800" y="495300"/>
            <a:ext cx="55197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txBox="1">
            <a:spLocks noChangeArrowheads="1"/>
          </p:cNvSpPr>
          <p:nvPr/>
        </p:nvSpPr>
        <p:spPr bwMode="auto">
          <a:xfrm>
            <a:off x="5334000" y="2857500"/>
            <a:ext cx="3722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chemeClr val="tx2"/>
                </a:solidFill>
              </a:rPr>
              <a:t>A Vacant Property</a:t>
            </a:r>
          </a:p>
          <a:p>
            <a:pPr algn="ctr" eaLnBrk="1" hangingPunct="1">
              <a:spcBef>
                <a:spcPct val="0"/>
              </a:spcBef>
              <a:buFontTx/>
              <a:buNone/>
            </a:pPr>
            <a:r>
              <a:rPr lang="en-US" altLang="en-US" sz="6000" b="1" dirty="0">
                <a:solidFill>
                  <a:schemeClr val="tx2"/>
                </a:solidFill>
              </a:rPr>
              <a:t> is a </a:t>
            </a:r>
          </a:p>
          <a:p>
            <a:pPr algn="ctr" eaLnBrk="1" hangingPunct="1">
              <a:spcBef>
                <a:spcPct val="0"/>
              </a:spcBef>
              <a:buFontTx/>
              <a:buNone/>
            </a:pPr>
            <a:r>
              <a:rPr lang="en-US" altLang="en-US" sz="6000" b="1" dirty="0">
                <a:solidFill>
                  <a:schemeClr val="tx2"/>
                </a:solidFill>
              </a:rPr>
              <a:t>Money                                            Pit</a:t>
            </a: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83743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animEffect transition="in" filter="fade">
                                      <p:cBhvr>
                                        <p:cTn id="9"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6019" name="Picture 2"/>
          <p:cNvPicPr>
            <a:picLocks noChangeAspect="1"/>
          </p:cNvPicPr>
          <p:nvPr/>
        </p:nvPicPr>
        <p:blipFill>
          <a:blip r:embed="rId4">
            <a:extLst>
              <a:ext uri="{28A0092B-C50C-407E-A947-70E740481C1C}">
                <a14:useLocalDpi xmlns:a14="http://schemas.microsoft.com/office/drawing/2010/main" val="0"/>
              </a:ext>
            </a:extLst>
          </a:blip>
          <a:srcRect l="13367" t="10252" r="14500" b="5157"/>
          <a:stretch>
            <a:fillRect/>
          </a:stretch>
        </p:blipFill>
        <p:spPr bwMode="auto">
          <a:xfrm>
            <a:off x="228600" y="457200"/>
            <a:ext cx="548640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txBox="1">
            <a:spLocks noChangeArrowheads="1"/>
          </p:cNvSpPr>
          <p:nvPr/>
        </p:nvSpPr>
        <p:spPr bwMode="auto">
          <a:xfrm>
            <a:off x="4995861" y="2286000"/>
            <a:ext cx="41481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chemeClr val="tx2"/>
                </a:solidFill>
              </a:rPr>
              <a:t>The                                Tenant </a:t>
            </a:r>
          </a:p>
          <a:p>
            <a:pPr algn="ctr" eaLnBrk="1" hangingPunct="1">
              <a:spcBef>
                <a:spcPct val="0"/>
              </a:spcBef>
              <a:buFontTx/>
              <a:buNone/>
            </a:pPr>
            <a:r>
              <a:rPr lang="en-US" altLang="en-US" sz="6000" b="1" dirty="0">
                <a:solidFill>
                  <a:schemeClr val="tx2"/>
                </a:solidFill>
              </a:rPr>
              <a:t>is the </a:t>
            </a:r>
          </a:p>
          <a:p>
            <a:pPr algn="ctr" eaLnBrk="1" hangingPunct="1">
              <a:spcBef>
                <a:spcPct val="0"/>
              </a:spcBef>
              <a:buFontTx/>
              <a:buNone/>
            </a:pPr>
            <a:r>
              <a:rPr lang="en-US" altLang="en-US" sz="6000" b="1" dirty="0">
                <a:solidFill>
                  <a:schemeClr val="tx2"/>
                </a:solidFill>
              </a:rPr>
              <a:t>Asset</a:t>
            </a: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55224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500" fill="hold"/>
                                        <p:tgtEl>
                                          <p:spTgt spid="33795"/>
                                        </p:tgtEl>
                                        <p:attrNameLst>
                                          <p:attrName>ppt_w</p:attrName>
                                        </p:attrNameLst>
                                      </p:cBhvr>
                                      <p:tavLst>
                                        <p:tav tm="0">
                                          <p:val>
                                            <p:fltVal val="0"/>
                                          </p:val>
                                        </p:tav>
                                        <p:tav tm="100000">
                                          <p:val>
                                            <p:strVal val="#ppt_w"/>
                                          </p:val>
                                        </p:tav>
                                      </p:tavLst>
                                    </p:anim>
                                    <p:anim calcmode="lin" valueType="num">
                                      <p:cBhvr>
                                        <p:cTn id="8" dur="500" fill="hold"/>
                                        <p:tgtEl>
                                          <p:spTgt spid="33795"/>
                                        </p:tgtEl>
                                        <p:attrNameLst>
                                          <p:attrName>ppt_h</p:attrName>
                                        </p:attrNameLst>
                                      </p:cBhvr>
                                      <p:tavLst>
                                        <p:tav tm="0">
                                          <p:val>
                                            <p:fltVal val="0"/>
                                          </p:val>
                                        </p:tav>
                                        <p:tav tm="100000">
                                          <p:val>
                                            <p:strVal val="#ppt_h"/>
                                          </p:val>
                                        </p:tav>
                                      </p:tavLst>
                                    </p:anim>
                                    <p:animEffect transition="in" filter="fade">
                                      <p:cBhvr>
                                        <p:cTn id="9"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Pensive woman with a ponytail, questions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66"/>
            <a:ext cx="9144000" cy="68741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33067" y="-19298"/>
            <a:ext cx="5205413" cy="1446213"/>
          </a:xfrm>
          <a:prstGeom prst="rect">
            <a:avLst/>
          </a:prstGeom>
          <a:noFill/>
        </p:spPr>
        <p:txBody>
          <a:bodyPr>
            <a:spAutoFit/>
          </a:bodyPr>
          <a:lstStyle/>
          <a:p>
            <a:pPr algn="ctr">
              <a:defRPr/>
            </a:pPr>
            <a:r>
              <a:rPr lang="en-US" sz="4400" b="1" dirty="0">
                <a:ln w="0"/>
                <a:effectLst>
                  <a:outerShdw blurRad="38100" dist="19050" dir="2700000" algn="tl" rotWithShape="0">
                    <a:schemeClr val="dk1">
                      <a:alpha val="40000"/>
                    </a:schemeClr>
                  </a:outerShdw>
                </a:effectLst>
              </a:rPr>
              <a:t>It Changes the Way You Think</a:t>
            </a:r>
          </a:p>
        </p:txBody>
      </p:sp>
      <p:sp>
        <p:nvSpPr>
          <p:cNvPr id="7" name="Content Placeholder 2"/>
          <p:cNvSpPr txBox="1">
            <a:spLocks/>
          </p:cNvSpPr>
          <p:nvPr/>
        </p:nvSpPr>
        <p:spPr bwMode="auto">
          <a:xfrm>
            <a:off x="4389725" y="1600200"/>
            <a:ext cx="4770439"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sz="3600" b="1" dirty="0"/>
              <a:t>There’s NO MONEY in procurement fees</a:t>
            </a:r>
          </a:p>
          <a:p>
            <a:pPr algn="ctr">
              <a:buFontTx/>
              <a:buNone/>
            </a:pPr>
            <a:r>
              <a:rPr lang="en-US" altLang="en-US" sz="3600" b="1" dirty="0" smtClean="0"/>
              <a:t>Long-term </a:t>
            </a:r>
            <a:r>
              <a:rPr lang="en-US" altLang="en-US" sz="3600" b="1" dirty="0"/>
              <a:t>tenants make you money</a:t>
            </a:r>
          </a:p>
          <a:p>
            <a:pPr algn="ctr">
              <a:buFontTx/>
              <a:buNone/>
            </a:pPr>
            <a:r>
              <a:rPr lang="en-US" altLang="en-US" sz="3600" b="1" dirty="0" smtClean="0"/>
              <a:t>Affects </a:t>
            </a:r>
            <a:r>
              <a:rPr lang="en-US" altLang="en-US" sz="3600" b="1" dirty="0"/>
              <a:t>your attitude</a:t>
            </a:r>
          </a:p>
          <a:p>
            <a:pPr algn="ctr">
              <a:buFontTx/>
              <a:buNone/>
            </a:pPr>
            <a:r>
              <a:rPr lang="en-US" altLang="en-US" sz="3600" b="1" dirty="0"/>
              <a:t>Affects the                   renewal process.</a:t>
            </a:r>
          </a:p>
          <a:p>
            <a:pPr algn="ctr">
              <a:buFontTx/>
              <a:buNone/>
            </a:pPr>
            <a:endParaRPr lang="en-US" altLang="en-US"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1562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6858000"/>
          </a:xfrm>
          <a:prstGeom prst="rect">
            <a:avLst/>
          </a:prstGeom>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66786"/>
      </p:ext>
    </p:extLst>
  </p:cSld>
  <p:clrMapOvr>
    <a:masterClrMapping/>
  </p:clrMapOvr>
  <p:transition>
    <p:split orient="vert" dir="in"/>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5030709" y="1287856"/>
            <a:ext cx="3726329"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sz="3600" b="1" dirty="0" smtClean="0">
                <a:solidFill>
                  <a:schemeClr val="bg1"/>
                </a:solidFill>
              </a:rPr>
              <a:t>Change your thinking about tenants and you’ll make more money AND make your business more valuable.</a:t>
            </a:r>
            <a:endParaRPr lang="en-US" altLang="en-US" sz="3600" b="1" dirty="0">
              <a:solidFill>
                <a:schemeClr val="bg1"/>
              </a:solidFill>
            </a:endParaRPr>
          </a:p>
          <a:p>
            <a:pPr algn="ctr">
              <a:buFontTx/>
              <a:buNone/>
            </a:pPr>
            <a:endParaRPr lang="en-US" altLang="en-US" sz="3600" dirty="0">
              <a:solidFill>
                <a:schemeClr val="bg1"/>
              </a:solidFill>
            </a:endParaRPr>
          </a:p>
        </p:txBody>
      </p:sp>
      <p:sp>
        <p:nvSpPr>
          <p:cNvPr id="6" name="Rectangle 5"/>
          <p:cNvSpPr/>
          <p:nvPr/>
        </p:nvSpPr>
        <p:spPr>
          <a:xfrm>
            <a:off x="4800600" y="182263"/>
            <a:ext cx="3954929"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Conclusion</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7473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beale\Desktop\powerpointbackgr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3" name="Rectangle 3"/>
          <p:cNvSpPr>
            <a:spLocks noGrp="1" noChangeArrowheads="1"/>
          </p:cNvSpPr>
          <p:nvPr>
            <p:ph type="body" idx="1"/>
          </p:nvPr>
        </p:nvSpPr>
        <p:spPr>
          <a:xfrm>
            <a:off x="0" y="2474259"/>
            <a:ext cx="9144000" cy="3582988"/>
          </a:xfrm>
        </p:spPr>
        <p:txBody>
          <a:bodyPr/>
          <a:lstStyle/>
          <a:p>
            <a:pPr marL="0" indent="0" algn="ctr" eaLnBrk="1" hangingPunct="1">
              <a:spcBef>
                <a:spcPts val="600"/>
              </a:spcBef>
              <a:buFontTx/>
              <a:buNone/>
            </a:pPr>
            <a:r>
              <a:rPr lang="en-US" altLang="en-US" sz="3600" b="1" dirty="0" smtClean="0"/>
              <a:t>Mirror your landlord tenant law</a:t>
            </a:r>
          </a:p>
          <a:p>
            <a:pPr marL="0" indent="0" algn="ctr" eaLnBrk="1" hangingPunct="1">
              <a:spcBef>
                <a:spcPts val="600"/>
              </a:spcBef>
              <a:buFontTx/>
              <a:buNone/>
            </a:pPr>
            <a:r>
              <a:rPr lang="en-US" altLang="en-US" sz="3600" b="1" dirty="0" smtClean="0"/>
              <a:t>Be consistent with labels</a:t>
            </a:r>
          </a:p>
          <a:p>
            <a:pPr marL="0" indent="0" algn="ctr" eaLnBrk="1" hangingPunct="1">
              <a:spcBef>
                <a:spcPts val="600"/>
              </a:spcBef>
              <a:buFontTx/>
              <a:buNone/>
            </a:pPr>
            <a:r>
              <a:rPr lang="en-US" altLang="en-US" sz="3600" b="1" dirty="0" smtClean="0"/>
              <a:t>Use Manager and not Agent/Broker</a:t>
            </a:r>
          </a:p>
          <a:p>
            <a:pPr marL="0" indent="0" algn="ctr" eaLnBrk="1" hangingPunct="1">
              <a:spcBef>
                <a:spcPts val="600"/>
              </a:spcBef>
              <a:buFontTx/>
              <a:buNone/>
            </a:pPr>
            <a:r>
              <a:rPr lang="en-US" altLang="en-US" sz="3600" b="1" dirty="0" smtClean="0"/>
              <a:t>Allow early move ins</a:t>
            </a:r>
          </a:p>
          <a:p>
            <a:pPr marL="0" indent="0" algn="ctr" eaLnBrk="1" hangingPunct="1">
              <a:spcBef>
                <a:spcPts val="600"/>
              </a:spcBef>
              <a:buFontTx/>
              <a:buNone/>
            </a:pPr>
            <a:r>
              <a:rPr lang="en-US" altLang="en-US" sz="3600" b="1" dirty="0" smtClean="0"/>
              <a:t>Set up for auto renewal</a:t>
            </a:r>
          </a:p>
          <a:p>
            <a:pPr marL="0" indent="0" algn="ctr" eaLnBrk="1" hangingPunct="1">
              <a:spcBef>
                <a:spcPts val="600"/>
              </a:spcBef>
              <a:buFontTx/>
              <a:buNone/>
            </a:pPr>
            <a:r>
              <a:rPr lang="en-US" altLang="en-US" sz="3600" b="1" dirty="0" smtClean="0"/>
              <a:t>Don’t add exhibits or handbooks.</a:t>
            </a:r>
          </a:p>
        </p:txBody>
      </p:sp>
      <p:pic>
        <p:nvPicPr>
          <p:cNvPr id="120836" name="Picture 1"/>
          <p:cNvPicPr>
            <a:picLocks noChangeAspect="1"/>
          </p:cNvPicPr>
          <p:nvPr/>
        </p:nvPicPr>
        <p:blipFill>
          <a:blip r:embed="rId4">
            <a:extLst>
              <a:ext uri="{28A0092B-C50C-407E-A947-70E740481C1C}">
                <a14:useLocalDpi xmlns:a14="http://schemas.microsoft.com/office/drawing/2010/main" val="0"/>
              </a:ext>
            </a:extLst>
          </a:blip>
          <a:srcRect l="2168" t="11629" r="5692" b="11629"/>
          <a:stretch>
            <a:fillRect/>
          </a:stretch>
        </p:blipFill>
        <p:spPr bwMode="auto">
          <a:xfrm>
            <a:off x="1295400" y="76200"/>
            <a:ext cx="647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116119"/>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283">
                                            <p:txEl>
                                              <p:pRg st="5" end="5"/>
                                            </p:txEl>
                                          </p:spTgt>
                                        </p:tgtEl>
                                        <p:attrNameLst>
                                          <p:attrName>style.visibility</p:attrName>
                                        </p:attrNameLst>
                                      </p:cBhvr>
                                      <p:to>
                                        <p:strVal val="visible"/>
                                      </p:to>
                                    </p:set>
                                    <p:anim calcmode="lin" valueType="num">
                                      <p:cBhvr additive="base">
                                        <p:cTn id="37" dur="500" fill="hold"/>
                                        <p:tgtEl>
                                          <p:spTgt spid="972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19800"/>
            <a:ext cx="152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mbeale\Desktop\powerpointbackgrou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891"/>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nvGraphicFramePr>
        <p:xfrm>
          <a:off x="2342342" y="4293900"/>
          <a:ext cx="2989679"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0293" name="TextBox 1"/>
          <p:cNvSpPr txBox="1">
            <a:spLocks noChangeArrowheads="1"/>
          </p:cNvSpPr>
          <p:nvPr/>
        </p:nvSpPr>
        <p:spPr bwMode="auto">
          <a:xfrm>
            <a:off x="3608300" y="41493"/>
            <a:ext cx="5411688"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4800" b="1" dirty="0" smtClean="0"/>
              <a:t>Robert@</a:t>
            </a:r>
            <a:endParaRPr lang="en-US" altLang="en-US" sz="4800" b="1" dirty="0"/>
          </a:p>
          <a:p>
            <a:pPr algn="r">
              <a:spcBef>
                <a:spcPct val="0"/>
              </a:spcBef>
              <a:buFontTx/>
              <a:buNone/>
            </a:pPr>
            <a:r>
              <a:rPr lang="en-US" altLang="en-US" sz="4800" b="1" dirty="0" smtClean="0"/>
              <a:t>TrainingPropertyManagers.com</a:t>
            </a:r>
          </a:p>
          <a:p>
            <a:pPr algn="r">
              <a:spcBef>
                <a:spcPct val="0"/>
              </a:spcBef>
              <a:buFontTx/>
              <a:buNone/>
            </a:pPr>
            <a:endParaRPr lang="en-US" altLang="en-US" sz="2400" b="1" dirty="0" smtClean="0"/>
          </a:p>
          <a:p>
            <a:pPr algn="r">
              <a:spcBef>
                <a:spcPct val="0"/>
              </a:spcBef>
              <a:buFontTx/>
              <a:buNone/>
            </a:pPr>
            <a:r>
              <a:rPr lang="en-US" altLang="en-US" sz="4800" b="1" dirty="0" err="1" smtClean="0"/>
              <a:t>Monica.Gilroy</a:t>
            </a:r>
            <a:r>
              <a:rPr lang="en-US" altLang="en-US" sz="4800" b="1" dirty="0"/>
              <a:t>@</a:t>
            </a:r>
            <a:endParaRPr lang="en-US" altLang="en-US" sz="4800" b="1" dirty="0" smtClean="0"/>
          </a:p>
          <a:p>
            <a:pPr algn="r">
              <a:spcBef>
                <a:spcPct val="0"/>
              </a:spcBef>
              <a:buFontTx/>
              <a:buNone/>
            </a:pPr>
            <a:r>
              <a:rPr lang="en-US" altLang="en-US" sz="4800" b="1" dirty="0" smtClean="0"/>
              <a:t>GilroyFirm.com</a:t>
            </a:r>
          </a:p>
          <a:p>
            <a:pPr algn="r">
              <a:spcBef>
                <a:spcPct val="0"/>
              </a:spcBef>
              <a:buFontTx/>
              <a:buNone/>
            </a:pPr>
            <a:endParaRPr lang="en-US" altLang="en-US" sz="2400" b="1" dirty="0" smtClean="0"/>
          </a:p>
          <a:p>
            <a:pPr algn="r">
              <a:spcBef>
                <a:spcPct val="0"/>
              </a:spcBef>
              <a:buFontTx/>
              <a:buNone/>
            </a:pPr>
            <a:r>
              <a:rPr lang="en-US" altLang="en-US" sz="4800" b="1" dirty="0" smtClean="0"/>
              <a:t>TrainingPropertyManagers.com/ SanDiego2018</a:t>
            </a:r>
            <a:endParaRPr lang="en-US" altLang="en-US" sz="4800" b="1" dirty="0"/>
          </a:p>
        </p:txBody>
      </p:sp>
      <p:pic>
        <p:nvPicPr>
          <p:cNvPr id="140294" name="Picture 6" descr="Knight Mascot with Sword and Shiel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548481"/>
            <a:ext cx="3913188"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863524"/>
      </p:ext>
    </p:extLst>
  </p:cSld>
  <p:clrMapOvr>
    <a:masterClrMapping/>
  </p:clrMapOvr>
  <p:transition>
    <p:split orient="vert" dir="in"/>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28734</TotalTime>
  <Words>3685</Words>
  <Application>Microsoft Office PowerPoint</Application>
  <PresentationFormat>On-screen Show (4:3)</PresentationFormat>
  <Paragraphs>676</Paragraphs>
  <Slides>92</Slides>
  <Notes>92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Arial</vt:lpstr>
      <vt:lpstr>Britannic Bold</vt:lpstr>
      <vt:lpstr>Chaparral Pro</vt:lpstr>
      <vt:lpstr>Franklin Gothic Medium</vt:lpstr>
      <vt:lpstr>Times New Roman</vt:lpstr>
      <vt:lpstr>Trebuchet MS</vt:lpstr>
      <vt:lpstr>Default Design</vt:lpstr>
      <vt:lpstr>PowerPoint Presentation</vt:lpstr>
      <vt:lpstr>PowerPoint Presentation</vt:lpstr>
      <vt:lpstr>PowerPoint Presentation</vt:lpstr>
      <vt:lpstr>Today’s Agenda</vt:lpstr>
      <vt:lpstr>Is the Landlord/Tenant Relationship 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Doctor/Patient</vt:lpstr>
      <vt:lpstr>Teacher/Student</vt:lpstr>
      <vt:lpstr>Parent/Child</vt:lpstr>
      <vt:lpstr>Employer/Employee</vt:lpstr>
      <vt:lpstr>Lender/Borrower</vt:lpstr>
      <vt:lpstr>Government Regulations</vt:lpstr>
      <vt:lpstr>PowerPoint Presentation</vt:lpstr>
      <vt:lpstr>PowerPoint Presentation</vt:lpstr>
      <vt:lpstr>PowerPoint Presentation</vt:lpstr>
      <vt:lpstr>Broker Style</vt:lpstr>
      <vt:lpstr>Manager 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a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Crown Realty &amp; Management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Cashing in on Property Management</dc:title>
  <dc:creator>Denise</dc:creator>
  <cp:lastModifiedBy>Robert Locke</cp:lastModifiedBy>
  <cp:revision>480</cp:revision>
  <cp:lastPrinted>2018-10-10T20:53:44Z</cp:lastPrinted>
  <dcterms:created xsi:type="dcterms:W3CDTF">2010-04-23T17:34:19Z</dcterms:created>
  <dcterms:modified xsi:type="dcterms:W3CDTF">2018-10-10T21:00:05Z</dcterms:modified>
</cp:coreProperties>
</file>